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5"/>
  </p:sldMasterIdLst>
  <p:notesMasterIdLst>
    <p:notesMasterId r:id="rId22"/>
  </p:notesMasterIdLst>
  <p:sldIdLst>
    <p:sldId id="4832" r:id="rId6"/>
    <p:sldId id="4812" r:id="rId7"/>
    <p:sldId id="4469" r:id="rId8"/>
    <p:sldId id="4822" r:id="rId9"/>
    <p:sldId id="4833" r:id="rId10"/>
    <p:sldId id="4834" r:id="rId11"/>
    <p:sldId id="4830" r:id="rId12"/>
    <p:sldId id="4804" r:id="rId13"/>
    <p:sldId id="4838" r:id="rId14"/>
    <p:sldId id="4829" r:id="rId15"/>
    <p:sldId id="4805" r:id="rId16"/>
    <p:sldId id="4552" r:id="rId17"/>
    <p:sldId id="4808" r:id="rId18"/>
    <p:sldId id="4732" r:id="rId19"/>
    <p:sldId id="4797" r:id="rId20"/>
    <p:sldId id="483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R Content" id="{3AF9921D-34DB-B24D-B9C5-DEB73D5300FC}">
          <p14:sldIdLst>
            <p14:sldId id="4832"/>
            <p14:sldId id="4812"/>
            <p14:sldId id="4469"/>
            <p14:sldId id="4822"/>
            <p14:sldId id="4833"/>
            <p14:sldId id="4834"/>
            <p14:sldId id="4830"/>
            <p14:sldId id="4804"/>
            <p14:sldId id="4838"/>
            <p14:sldId id="4829"/>
            <p14:sldId id="4805"/>
            <p14:sldId id="4552"/>
            <p14:sldId id="4808"/>
            <p14:sldId id="4732"/>
            <p14:sldId id="4797"/>
            <p14:sldId id="483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4524702-6B63-B596-15CB-C0F6D55F8E3F}" name="Amir Bakhshaie" initials="AB" userId="S::amir.bakhshaie@inuvo.com::1400e632-57cc-49bd-b587-f14bbc32af8f" providerId="AD"/>
  <p188:author id="{00781A3D-1BF3-FD70-77BE-0149ED778838}" name="Sabrina Cates" initials="SC" userId="S::sabrina.cates@inuvo.com::f52846b1-4a21-441d-9f6f-bee5fde3cf24" providerId="AD"/>
  <p188:author id="{34499B68-A7DC-EE3C-AC77-A61F57772A32}" name="Sabrina Pursell" initials="SP" userId="S::sabrina.pursell@inuvo.com::f52846b1-4a21-441d-9f6f-bee5fde3cf24" providerId="AD"/>
  <p188:author id="{0FFD6998-00E1-ABC5-5AAE-41163ACA015E}" name="Katie Cooper" initials="KC" userId="S::katie.cooper@inuvo.com::fc496a06-623f-4697-8c27-3c213667f815" providerId="AD"/>
  <p188:author id="{83C222A8-662F-1E80-2AA4-230933A4C418}" name="Rob Buchner" initials="RB" userId="S::rob.buchner@inuvo.com::d5408640-654f-419f-9e69-bc6a23e0170a" providerId="AD"/>
  <p188:author id="{49685DD8-3106-41DA-10FF-9A2EFA97863E}" name="Arman Tavana" initials="AT" userId="S::arman.tavana@inuvo.com::286575bb-1891-4a7d-b6db-7134e297740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BFAD"/>
    <a:srgbClr val="ECC152"/>
    <a:srgbClr val="F0CF83"/>
    <a:srgbClr val="EAAA08"/>
    <a:srgbClr val="FFFBF0"/>
    <a:srgbClr val="9E7800"/>
    <a:srgbClr val="FDF6EA"/>
    <a:srgbClr val="191931"/>
    <a:srgbClr val="524230"/>
    <a:srgbClr val="1836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447234249388654E-2"/>
          <c:y val="3.6383210806124576E-2"/>
          <c:w val="0.93526568833948476"/>
          <c:h val="0.89244964519337755"/>
        </c:manualLayout>
      </c:layout>
      <c:barChart>
        <c:barDir val="col"/>
        <c:grouping val="clustered"/>
        <c:varyColors val="0"/>
        <c:ser>
          <c:idx val="0"/>
          <c:order val="0"/>
          <c:tx>
            <c:strRef>
              <c:f>Sheet1!$B$1</c:f>
              <c:strCache>
                <c:ptCount val="1"/>
                <c:pt idx="0">
                  <c:v>Revenue</c:v>
                </c:pt>
              </c:strCache>
            </c:strRef>
          </c:tx>
          <c:spPr>
            <a:solidFill>
              <a:schemeClr val="accent4"/>
            </a:solidFill>
            <a:ln>
              <a:noFill/>
            </a:ln>
            <a:effectLst/>
          </c:spPr>
          <c:invertIfNegative val="0"/>
          <c:dPt>
            <c:idx val="5"/>
            <c:invertIfNegative val="0"/>
            <c:bubble3D val="0"/>
            <c:extLst>
              <c:ext xmlns:c16="http://schemas.microsoft.com/office/drawing/2014/chart" uri="{C3380CC4-5D6E-409C-BE32-E72D297353CC}">
                <c16:uniqueId val="{00000000-EC81-E14A-80C4-7CF743EEB6DA}"/>
              </c:ext>
            </c:extLst>
          </c:dPt>
          <c:dPt>
            <c:idx val="6"/>
            <c:invertIfNegative val="0"/>
            <c:bubble3D val="0"/>
            <c:spPr>
              <a:solidFill>
                <a:schemeClr val="accent4"/>
              </a:solidFill>
              <a:ln>
                <a:noFill/>
              </a:ln>
              <a:effectLst/>
            </c:spPr>
            <c:extLst>
              <c:ext xmlns:c16="http://schemas.microsoft.com/office/drawing/2014/chart" uri="{C3380CC4-5D6E-409C-BE32-E72D297353CC}">
                <c16:uniqueId val="{00000002-EC81-E14A-80C4-7CF743EEB6DA}"/>
              </c:ext>
            </c:extLst>
          </c:dPt>
          <c:dPt>
            <c:idx val="19"/>
            <c:invertIfNegative val="0"/>
            <c:bubble3D val="0"/>
            <c:spPr>
              <a:solidFill>
                <a:schemeClr val="accent4"/>
              </a:solidFill>
              <a:ln>
                <a:noFill/>
              </a:ln>
              <a:effectLst/>
            </c:spPr>
            <c:extLst>
              <c:ext xmlns:c16="http://schemas.microsoft.com/office/drawing/2014/chart" uri="{C3380CC4-5D6E-409C-BE32-E72D297353CC}">
                <c16:uniqueId val="{00000004-FED3-FC41-9AC9-D0A5379E2F14}"/>
              </c:ext>
            </c:extLst>
          </c:dPt>
          <c:dLbls>
            <c:dLbl>
              <c:idx val="0"/>
              <c:layout>
                <c:manualLayout>
                  <c:x val="0"/>
                  <c:y val="-5.12371901148888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C81-E14A-80C4-7CF743EEB6DA}"/>
                </c:ext>
              </c:extLst>
            </c:dLbl>
            <c:dLbl>
              <c:idx val="1"/>
              <c:layout>
                <c:manualLayout>
                  <c:x val="-2.9959298565940128E-3"/>
                  <c:y val="3.07893206653689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C81-E14A-80C4-7CF743EEB6DA}"/>
                </c:ext>
              </c:extLst>
            </c:dLbl>
            <c:dLbl>
              <c:idx val="2"/>
              <c:layout>
                <c:manualLayout>
                  <c:x val="0"/>
                  <c:y val="5.969837747331082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C81-E14A-80C4-7CF743EEB6DA}"/>
                </c:ext>
              </c:extLst>
            </c:dLbl>
            <c:dLbl>
              <c:idx val="3"/>
              <c:layout>
                <c:manualLayout>
                  <c:x val="0"/>
                  <c:y val="1.19396754946621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C81-E14A-80C4-7CF743EEB6DA}"/>
                </c:ext>
              </c:extLst>
            </c:dLbl>
            <c:dLbl>
              <c:idx val="8"/>
              <c:layout>
                <c:manualLayout>
                  <c:x val="0"/>
                  <c:y val="1.19396754946621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C81-E14A-80C4-7CF743EEB6DA}"/>
                </c:ext>
              </c:extLst>
            </c:dLbl>
            <c:dLbl>
              <c:idx val="14"/>
              <c:layout>
                <c:manualLayout>
                  <c:x val="3.4910959318933912E-2"/>
                  <c:y val="2.963876414288257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2F6-354E-BD7E-29ADCCA37983}"/>
                </c:ext>
              </c:extLst>
            </c:dLbl>
            <c:dLbl>
              <c:idx val="18"/>
              <c:tx>
                <c:rich>
                  <a:bodyPr/>
                  <a:lstStyle/>
                  <a:p>
                    <a:fld id="{7613A90E-4079-064B-8B26-1BA3A24B654E}"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9F9E-2048-82D7-22312F11F72A}"/>
                </c:ext>
              </c:extLst>
            </c:dLbl>
            <c:dLbl>
              <c:idx val="19"/>
              <c:layout>
                <c:manualLayout>
                  <c:x val="-1.1261599780301263E-3"/>
                  <c:y val="-2.0747134900018178E-2"/>
                </c:manualLayout>
              </c:layout>
              <c:tx>
                <c:rich>
                  <a:bodyPr rot="0" spcFirstLastPara="1" vertOverflow="ellipsis" vert="horz" wrap="square" anchor="ctr" anchorCtr="1"/>
                  <a:lstStyle/>
                  <a:p>
                    <a:pPr algn="ctr">
                      <a:defRPr sz="1200" b="0" i="0" u="none" strike="noStrike" kern="1200" baseline="0">
                        <a:solidFill>
                          <a:schemeClr val="tx1"/>
                        </a:solidFill>
                        <a:latin typeface="Poppins" pitchFamily="2" charset="77"/>
                        <a:ea typeface="+mn-ea"/>
                        <a:cs typeface="Poppins" pitchFamily="2" charset="77"/>
                      </a:defRPr>
                    </a:pPr>
                    <a:r>
                      <a:rPr lang="en-US">
                        <a:latin typeface="Poppins" pitchFamily="2" charset="77"/>
                        <a:cs typeface="Poppins" pitchFamily="2" charset="77"/>
                      </a:rPr>
                      <a:t>$26.7M</a:t>
                    </a:r>
                  </a:p>
                </c:rich>
              </c:tx>
              <c:spPr>
                <a:noFill/>
                <a:ln>
                  <a:noFill/>
                </a:ln>
                <a:effectLst/>
              </c:spPr>
              <c:txPr>
                <a:bodyPr rot="0" spcFirstLastPara="1" vertOverflow="ellipsis" vert="horz" wrap="square" anchor="ctr" anchorCtr="1"/>
                <a:lstStyle/>
                <a:p>
                  <a:pPr algn="ctr">
                    <a:defRPr sz="1200" b="0" i="0" u="none" strike="noStrike" kern="1200" baseline="0">
                      <a:solidFill>
                        <a:schemeClr val="tx1"/>
                      </a:solidFill>
                      <a:latin typeface="Poppins" pitchFamily="2" charset="77"/>
                      <a:ea typeface="+mn-ea"/>
                      <a:cs typeface="Poppins" pitchFamily="2" charset="77"/>
                    </a:defRPr>
                  </a:pPr>
                  <a:endParaRPr lang="en-US"/>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FED3-FC41-9AC9-D0A5379E2F14}"/>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Poppins" pitchFamily="2" charset="77"/>
                    <a:ea typeface="+mn-ea"/>
                    <a:cs typeface="Poppins" pitchFamily="2" charset="77"/>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Sheet1!$A$2:$A$23</c:f>
              <c:strCache>
                <c:ptCount val="21"/>
                <c:pt idx="0">
                  <c:v>Q2-20</c:v>
                </c:pt>
                <c:pt idx="1">
                  <c:v>Q3-20</c:v>
                </c:pt>
                <c:pt idx="2">
                  <c:v>Q4-20</c:v>
                </c:pt>
                <c:pt idx="3">
                  <c:v>Q1-21</c:v>
                </c:pt>
                <c:pt idx="4">
                  <c:v>Q2-21</c:v>
                </c:pt>
                <c:pt idx="5">
                  <c:v>Q3-21</c:v>
                </c:pt>
                <c:pt idx="6">
                  <c:v>Q4-21</c:v>
                </c:pt>
                <c:pt idx="7">
                  <c:v>Q1-22</c:v>
                </c:pt>
                <c:pt idx="8">
                  <c:v>Q2-22</c:v>
                </c:pt>
                <c:pt idx="9">
                  <c:v>Q3-22</c:v>
                </c:pt>
                <c:pt idx="10">
                  <c:v>Q4-22</c:v>
                </c:pt>
                <c:pt idx="11">
                  <c:v>Q1-23</c:v>
                </c:pt>
                <c:pt idx="12">
                  <c:v>Q2-23</c:v>
                </c:pt>
                <c:pt idx="13">
                  <c:v>Q3-23</c:v>
                </c:pt>
                <c:pt idx="14">
                  <c:v>Q4-23</c:v>
                </c:pt>
                <c:pt idx="15">
                  <c:v>Q1-24</c:v>
                </c:pt>
                <c:pt idx="16">
                  <c:v>Q2-24</c:v>
                </c:pt>
                <c:pt idx="17">
                  <c:v>Q3-24</c:v>
                </c:pt>
                <c:pt idx="18">
                  <c:v>Q4-24</c:v>
                </c:pt>
                <c:pt idx="19">
                  <c:v>Q1-25</c:v>
                </c:pt>
                <c:pt idx="20">
                  <c:v>Q2-25</c:v>
                </c:pt>
              </c:strCache>
            </c:strRef>
          </c:cat>
          <c:val>
            <c:numRef>
              <c:f>Sheet1!$B$2:$B$23</c:f>
              <c:numCache>
                <c:formatCode>"$"#,##0.0</c:formatCode>
                <c:ptCount val="22"/>
                <c:pt idx="0">
                  <c:v>7.6</c:v>
                </c:pt>
                <c:pt idx="1">
                  <c:v>9.1999999999999993</c:v>
                </c:pt>
                <c:pt idx="2">
                  <c:v>12.9</c:v>
                </c:pt>
                <c:pt idx="3">
                  <c:v>10.6</c:v>
                </c:pt>
                <c:pt idx="4">
                  <c:v>12.6</c:v>
                </c:pt>
                <c:pt idx="5">
                  <c:v>16.84</c:v>
                </c:pt>
                <c:pt idx="6">
                  <c:v>19.7</c:v>
                </c:pt>
                <c:pt idx="7">
                  <c:v>18.600000000000001</c:v>
                </c:pt>
                <c:pt idx="8">
                  <c:v>22.6</c:v>
                </c:pt>
                <c:pt idx="9">
                  <c:v>17</c:v>
                </c:pt>
                <c:pt idx="10">
                  <c:v>17.3</c:v>
                </c:pt>
                <c:pt idx="11">
                  <c:v>11.9</c:v>
                </c:pt>
                <c:pt idx="12">
                  <c:v>16.7</c:v>
                </c:pt>
                <c:pt idx="13">
                  <c:v>24.6</c:v>
                </c:pt>
                <c:pt idx="14">
                  <c:v>20.85</c:v>
                </c:pt>
                <c:pt idx="15">
                  <c:v>17</c:v>
                </c:pt>
                <c:pt idx="16">
                  <c:v>18.2</c:v>
                </c:pt>
                <c:pt idx="17">
                  <c:v>22.4</c:v>
                </c:pt>
                <c:pt idx="18">
                  <c:v>26.2</c:v>
                </c:pt>
                <c:pt idx="19">
                  <c:v>26.7</c:v>
                </c:pt>
                <c:pt idx="20">
                  <c:v>22.7</c:v>
                </c:pt>
              </c:numCache>
            </c:numRef>
          </c:val>
          <c:extLst>
            <c:ext xmlns:c16="http://schemas.microsoft.com/office/drawing/2014/chart" uri="{C3380CC4-5D6E-409C-BE32-E72D297353CC}">
              <c16:uniqueId val="{00000006-EC81-E14A-80C4-7CF743EEB6DA}"/>
            </c:ext>
          </c:extLst>
        </c:ser>
        <c:dLbls>
          <c:showLegendKey val="0"/>
          <c:showVal val="0"/>
          <c:showCatName val="0"/>
          <c:showSerName val="0"/>
          <c:showPercent val="0"/>
          <c:showBubbleSize val="0"/>
        </c:dLbls>
        <c:gapWidth val="150"/>
        <c:axId val="443760240"/>
        <c:axId val="443551280"/>
      </c:barChart>
      <c:catAx>
        <c:axId val="443760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Poppins" pitchFamily="2" charset="77"/>
                <a:ea typeface="+mn-ea"/>
                <a:cs typeface="Poppins" pitchFamily="2" charset="77"/>
              </a:defRPr>
            </a:pPr>
            <a:endParaRPr lang="en-US"/>
          </a:p>
        </c:txPr>
        <c:crossAx val="443551280"/>
        <c:crosses val="autoZero"/>
        <c:auto val="1"/>
        <c:lblAlgn val="ctr"/>
        <c:lblOffset val="100"/>
        <c:noMultiLvlLbl val="0"/>
      </c:catAx>
      <c:valAx>
        <c:axId val="443551280"/>
        <c:scaling>
          <c:orientation val="minMax"/>
          <c:max val="30"/>
          <c:min val="0"/>
        </c:scaling>
        <c:delete val="0"/>
        <c:axPos val="l"/>
        <c:majorGridlines>
          <c:spPr>
            <a:ln w="9525" cap="flat" cmpd="sng" algn="ctr">
              <a:solidFill>
                <a:srgbClr val="F0CF83"/>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Poppins" pitchFamily="2" charset="77"/>
                <a:ea typeface="+mn-ea"/>
                <a:cs typeface="Poppins" pitchFamily="2" charset="77"/>
              </a:defRPr>
            </a:pPr>
            <a:endParaRPr lang="en-US"/>
          </a:p>
        </c:txPr>
        <c:crossAx val="443760240"/>
        <c:crosses val="autoZero"/>
        <c:crossBetween val="between"/>
        <c:majorUnit val="3"/>
      </c:valAx>
      <c:spPr>
        <a:noFill/>
        <a:ln>
          <a:solidFill>
            <a:srgbClr val="F0CF83"/>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82BFD0-0E5E-4833-A7ED-DF636DD38AA9}" type="datetimeFigureOut">
              <a:rPr lang="en-US" smtClean="0"/>
              <a:t>10/22/25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5C115B-D533-4BF6-BD81-9E24B1F9DD01}" type="slidenum">
              <a:rPr lang="en-US" smtClean="0"/>
              <a:t>‹#›</a:t>
            </a:fld>
            <a:endParaRPr lang="en-US"/>
          </a:p>
        </p:txBody>
      </p:sp>
    </p:spTree>
    <p:extLst>
      <p:ext uri="{BB962C8B-B14F-4D97-AF65-F5344CB8AC3E}">
        <p14:creationId xmlns:p14="http://schemas.microsoft.com/office/powerpoint/2010/main" val="2909093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0B449-52D3-64C6-CC0B-46F4F1450A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B506C2-B9B9-A3D4-5FE9-1B4EC8DC1F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319083-56E7-708E-F319-375357CDCE0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692D9DB-1A07-F031-2F50-8CB5D86015CE}"/>
              </a:ext>
            </a:extLst>
          </p:cNvPr>
          <p:cNvSpPr>
            <a:spLocks noGrp="1"/>
          </p:cNvSpPr>
          <p:nvPr>
            <p:ph type="sldNum" sz="quarter" idx="5"/>
          </p:nvPr>
        </p:nvSpPr>
        <p:spPr/>
        <p:txBody>
          <a:bodyPr/>
          <a:lstStyle/>
          <a:p>
            <a:fld id="{F05C115B-D533-4BF6-BD81-9E24B1F9DD01}" type="slidenum">
              <a:rPr lang="en-US" smtClean="0"/>
              <a:t>2</a:t>
            </a:fld>
            <a:endParaRPr lang="en-US"/>
          </a:p>
        </p:txBody>
      </p:sp>
    </p:spTree>
    <p:extLst>
      <p:ext uri="{BB962C8B-B14F-4D97-AF65-F5344CB8AC3E}">
        <p14:creationId xmlns:p14="http://schemas.microsoft.com/office/powerpoint/2010/main" val="4013900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B4DB53-4AEC-AD42-8667-B798BA159F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0667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3A9DA-8FEB-4093-F377-96FC94D3F4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73A8BC-15CD-BA24-97DD-1A24228E24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BFC87C-2C44-AB08-FA6E-2FAAF6734518}"/>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822BEA5F-E1D1-B994-C361-F7725080C5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04EA89-7219-0841-8220-893FDC5994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99018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4608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F2040-E6D8-3218-A183-A7E1E84E91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B452F0-51B3-576E-481A-14F18EBD39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A156EE-713C-68A3-1301-D31442C36975}"/>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66D2D943-11A0-E712-6DEF-4EA24DA8B3D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04EA89-7219-0841-8220-893FDC5994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91699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5C115B-D533-4BF6-BD81-9E24B1F9DD01}" type="slidenum">
              <a:rPr lang="en-US" smtClean="0"/>
              <a:t>6</a:t>
            </a:fld>
            <a:endParaRPr lang="en-US"/>
          </a:p>
        </p:txBody>
      </p:sp>
    </p:spTree>
    <p:extLst>
      <p:ext uri="{BB962C8B-B14F-4D97-AF65-F5344CB8AC3E}">
        <p14:creationId xmlns:p14="http://schemas.microsoft.com/office/powerpoint/2010/main" val="2590658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67B80-FB5C-D960-D6F4-F133430F96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CB1A22-1B64-37D0-A964-2E28405F66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3C934E-B0FC-E4F3-3205-A012F44F5396}"/>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6170B637-3340-F75C-71B5-8A0053084B8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04EA89-7219-0841-8220-893FDC5994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92377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46D59-A732-A0C5-CF3E-847DF30405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F6D579-5C02-46DA-BCC8-49F4C9D693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99FBAD-DBCA-5B58-7583-8B915874F257}"/>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A9F1D870-BD84-7C61-D5D9-3159479C517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04EA89-7219-0841-8220-893FDC5994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80904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5C115B-D533-4BF6-BD81-9E24B1F9DD01}" type="slidenum">
              <a:rPr lang="en-US" smtClean="0"/>
              <a:t>10</a:t>
            </a:fld>
            <a:endParaRPr lang="en-US"/>
          </a:p>
        </p:txBody>
      </p:sp>
    </p:spTree>
    <p:extLst>
      <p:ext uri="{BB962C8B-B14F-4D97-AF65-F5344CB8AC3E}">
        <p14:creationId xmlns:p14="http://schemas.microsoft.com/office/powerpoint/2010/main" val="3340865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10F0C-BBA6-EC02-4675-A854EF2EE9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B22A9C-A8BA-316E-8BD9-1A2F9C14ED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F12E6E-1B09-FA52-6F5D-1404860D4E67}"/>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CDBD11F9-6375-408E-D010-89A4EC59F02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04EA89-7219-0841-8220-893FDC5994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8551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ClrTx/>
              <a:buSzTx/>
              <a:buFontTx/>
              <a:buNone/>
              <a:tabLst/>
              <a:defRPr/>
            </a:pPr>
            <a:endParaRPr lang="en-US">
              <a:solidFill>
                <a:srgbClr val="000000"/>
              </a:solidFill>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B4DB53-4AEC-AD42-8667-B798BA159F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10216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7_White Background">
    <p:bg>
      <p:bgPr>
        <a:solidFill>
          <a:srgbClr val="FDF6EA"/>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9D9EC0-E505-7993-6B93-D06CCC005D86}"/>
              </a:ext>
            </a:extLst>
          </p:cNvPr>
          <p:cNvSpPr txBox="1"/>
          <p:nvPr/>
        </p:nvSpPr>
        <p:spPr>
          <a:xfrm>
            <a:off x="100259" y="6569248"/>
            <a:ext cx="6497131"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chemeClr val="tx1"/>
                </a:solidFill>
                <a:effectLst/>
                <a:uLnTx/>
                <a:uFillTx/>
                <a:latin typeface="Poppins" pitchFamily="2" charset="77"/>
                <a:ea typeface="+mn-ea"/>
                <a:cs typeface="+mn-cs"/>
              </a:rPr>
              <a:t>This presentation is confidential &amp; proprietary and should not be disclosed or shared without </a:t>
            </a:r>
            <a:r>
              <a:rPr kumimoji="0" lang="en-US" sz="700" b="0" i="0" u="none" strike="noStrike" kern="1200" cap="none" spc="0" normalizeH="0" baseline="0" noProof="0" err="1">
                <a:ln>
                  <a:noFill/>
                </a:ln>
                <a:solidFill>
                  <a:schemeClr val="tx1"/>
                </a:solidFill>
                <a:effectLst/>
                <a:uLnTx/>
                <a:uFillTx/>
                <a:latin typeface="Poppins" pitchFamily="2" charset="77"/>
                <a:ea typeface="+mn-ea"/>
                <a:cs typeface="+mn-cs"/>
              </a:rPr>
              <a:t>Inuvo’s</a:t>
            </a:r>
            <a:r>
              <a:rPr kumimoji="0" lang="en-US" sz="700" b="0" i="0" u="none" strike="noStrike" kern="1200" cap="none" spc="0" normalizeH="0" baseline="0" noProof="0">
                <a:ln>
                  <a:noFill/>
                </a:ln>
                <a:solidFill>
                  <a:schemeClr val="tx1"/>
                </a:solidFill>
                <a:effectLst/>
                <a:uLnTx/>
                <a:uFillTx/>
                <a:latin typeface="Poppins" pitchFamily="2" charset="77"/>
                <a:ea typeface="+mn-ea"/>
                <a:cs typeface="+mn-cs"/>
              </a:rPr>
              <a:t> permission.</a:t>
            </a:r>
          </a:p>
        </p:txBody>
      </p:sp>
      <p:pic>
        <p:nvPicPr>
          <p:cNvPr id="4" name="Picture 3">
            <a:extLst>
              <a:ext uri="{FF2B5EF4-FFF2-40B4-BE49-F238E27FC236}">
                <a16:creationId xmlns:a16="http://schemas.microsoft.com/office/drawing/2014/main" id="{85425D40-40E3-DD68-E29E-7DB005FC8A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0956134" y="105538"/>
            <a:ext cx="1127635" cy="428655"/>
          </a:xfrm>
          <a:prstGeom prst="rect">
            <a:avLst/>
          </a:prstGeom>
        </p:spPr>
      </p:pic>
      <p:sp>
        <p:nvSpPr>
          <p:cNvPr id="3" name="TextBox 2">
            <a:extLst>
              <a:ext uri="{FF2B5EF4-FFF2-40B4-BE49-F238E27FC236}">
                <a16:creationId xmlns:a16="http://schemas.microsoft.com/office/drawing/2014/main" id="{E0947CE3-B894-0E8C-73CF-7E5139934B2E}"/>
              </a:ext>
            </a:extLst>
          </p:cNvPr>
          <p:cNvSpPr txBox="1"/>
          <p:nvPr userDrawn="1"/>
        </p:nvSpPr>
        <p:spPr>
          <a:xfrm>
            <a:off x="100259" y="6569248"/>
            <a:ext cx="6497131"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chemeClr val="tx1"/>
                </a:solidFill>
                <a:effectLst/>
                <a:uLnTx/>
                <a:uFillTx/>
                <a:latin typeface="Poppins" pitchFamily="2" charset="77"/>
                <a:ea typeface="+mn-ea"/>
                <a:cs typeface="+mn-cs"/>
              </a:rPr>
              <a:t>This presentation is confidential &amp; proprietary and should not be disclosed or shared without </a:t>
            </a:r>
            <a:r>
              <a:rPr kumimoji="0" lang="en-US" sz="700" b="0" i="0" u="none" strike="noStrike" kern="1200" cap="none" spc="0" normalizeH="0" baseline="0" noProof="0" err="1">
                <a:ln>
                  <a:noFill/>
                </a:ln>
                <a:solidFill>
                  <a:schemeClr val="tx1"/>
                </a:solidFill>
                <a:effectLst/>
                <a:uLnTx/>
                <a:uFillTx/>
                <a:latin typeface="Poppins" pitchFamily="2" charset="77"/>
                <a:ea typeface="+mn-ea"/>
                <a:cs typeface="+mn-cs"/>
              </a:rPr>
              <a:t>Inuvo’s</a:t>
            </a:r>
            <a:r>
              <a:rPr kumimoji="0" lang="en-US" sz="700" b="0" i="0" u="none" strike="noStrike" kern="1200" cap="none" spc="0" normalizeH="0" baseline="0" noProof="0">
                <a:ln>
                  <a:noFill/>
                </a:ln>
                <a:solidFill>
                  <a:schemeClr val="tx1"/>
                </a:solidFill>
                <a:effectLst/>
                <a:uLnTx/>
                <a:uFillTx/>
                <a:latin typeface="Poppins" pitchFamily="2" charset="77"/>
                <a:ea typeface="+mn-ea"/>
                <a:cs typeface="+mn-cs"/>
              </a:rPr>
              <a:t> permission.</a:t>
            </a:r>
          </a:p>
        </p:txBody>
      </p:sp>
      <p:pic>
        <p:nvPicPr>
          <p:cNvPr id="5" name="Picture 4">
            <a:extLst>
              <a:ext uri="{FF2B5EF4-FFF2-40B4-BE49-F238E27FC236}">
                <a16:creationId xmlns:a16="http://schemas.microsoft.com/office/drawing/2014/main" id="{0A167E3B-8F2B-0C86-C838-98798D53892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56134" y="105538"/>
            <a:ext cx="1127635" cy="428655"/>
          </a:xfrm>
          <a:prstGeom prst="rect">
            <a:avLst/>
          </a:prstGeom>
        </p:spPr>
      </p:pic>
    </p:spTree>
    <p:extLst>
      <p:ext uri="{BB962C8B-B14F-4D97-AF65-F5344CB8AC3E}">
        <p14:creationId xmlns:p14="http://schemas.microsoft.com/office/powerpoint/2010/main" val="759780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9_White Background">
    <p:bg>
      <p:bgPr>
        <a:solidFill>
          <a:srgbClr val="FDF6EA"/>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A46DAA-6BCA-F057-1C1B-6FB934DC4973}"/>
              </a:ext>
            </a:extLst>
          </p:cNvPr>
          <p:cNvSpPr/>
          <p:nvPr/>
        </p:nvSpPr>
        <p:spPr>
          <a:xfrm>
            <a:off x="3686476" y="0"/>
            <a:ext cx="850552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19D9EC0-E505-7993-6B93-D06CCC005D86}"/>
              </a:ext>
            </a:extLst>
          </p:cNvPr>
          <p:cNvSpPr txBox="1"/>
          <p:nvPr/>
        </p:nvSpPr>
        <p:spPr>
          <a:xfrm>
            <a:off x="100259" y="6569248"/>
            <a:ext cx="6497131"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chemeClr val="tx1"/>
                </a:solidFill>
                <a:effectLst/>
                <a:uLnTx/>
                <a:uFillTx/>
                <a:latin typeface="Poppins" pitchFamily="2" charset="77"/>
                <a:ea typeface="+mn-ea"/>
                <a:cs typeface="+mn-cs"/>
              </a:rPr>
              <a:t>This presentation is confidential &amp; proprietary and should not be disclosed or shared without </a:t>
            </a:r>
            <a:r>
              <a:rPr kumimoji="0" lang="en-US" sz="700" b="0" i="0" u="none" strike="noStrike" kern="1200" cap="none" spc="0" normalizeH="0" baseline="0" noProof="0" err="1">
                <a:ln>
                  <a:noFill/>
                </a:ln>
                <a:solidFill>
                  <a:schemeClr val="tx1"/>
                </a:solidFill>
                <a:effectLst/>
                <a:uLnTx/>
                <a:uFillTx/>
                <a:latin typeface="Poppins" pitchFamily="2" charset="77"/>
                <a:ea typeface="+mn-ea"/>
                <a:cs typeface="+mn-cs"/>
              </a:rPr>
              <a:t>Inuvo’s</a:t>
            </a:r>
            <a:r>
              <a:rPr kumimoji="0" lang="en-US" sz="700" b="0" i="0" u="none" strike="noStrike" kern="1200" cap="none" spc="0" normalizeH="0" baseline="0" noProof="0">
                <a:ln>
                  <a:noFill/>
                </a:ln>
                <a:solidFill>
                  <a:schemeClr val="tx1"/>
                </a:solidFill>
                <a:effectLst/>
                <a:uLnTx/>
                <a:uFillTx/>
                <a:latin typeface="Poppins" pitchFamily="2" charset="77"/>
                <a:ea typeface="+mn-ea"/>
                <a:cs typeface="+mn-cs"/>
              </a:rPr>
              <a:t> permission.</a:t>
            </a:r>
          </a:p>
        </p:txBody>
      </p:sp>
      <p:pic>
        <p:nvPicPr>
          <p:cNvPr id="4" name="Picture 3">
            <a:extLst>
              <a:ext uri="{FF2B5EF4-FFF2-40B4-BE49-F238E27FC236}">
                <a16:creationId xmlns:a16="http://schemas.microsoft.com/office/drawing/2014/main" id="{85425D40-40E3-DD68-E29E-7DB005FC8A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0956134" y="105538"/>
            <a:ext cx="1127635" cy="428655"/>
          </a:xfrm>
          <a:prstGeom prst="rect">
            <a:avLst/>
          </a:prstGeom>
        </p:spPr>
      </p:pic>
      <p:sp>
        <p:nvSpPr>
          <p:cNvPr id="6" name="TextBox 5">
            <a:extLst>
              <a:ext uri="{FF2B5EF4-FFF2-40B4-BE49-F238E27FC236}">
                <a16:creationId xmlns:a16="http://schemas.microsoft.com/office/drawing/2014/main" id="{CADC0F39-CBE6-92FD-88B1-2F668309EE79}"/>
              </a:ext>
            </a:extLst>
          </p:cNvPr>
          <p:cNvSpPr txBox="1"/>
          <p:nvPr userDrawn="1"/>
        </p:nvSpPr>
        <p:spPr>
          <a:xfrm>
            <a:off x="100259" y="6569248"/>
            <a:ext cx="6497131"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chemeClr val="tx1"/>
                </a:solidFill>
                <a:effectLst/>
                <a:uLnTx/>
                <a:uFillTx/>
                <a:latin typeface="Poppins" pitchFamily="2" charset="77"/>
                <a:ea typeface="+mn-ea"/>
                <a:cs typeface="+mn-cs"/>
              </a:rPr>
              <a:t>This presentation is confidential &amp; proprietary and should not be disclosed or shared without </a:t>
            </a:r>
            <a:r>
              <a:rPr kumimoji="0" lang="en-US" sz="700" b="0" i="0" u="none" strike="noStrike" kern="1200" cap="none" spc="0" normalizeH="0" baseline="0" noProof="0" err="1">
                <a:ln>
                  <a:noFill/>
                </a:ln>
                <a:solidFill>
                  <a:schemeClr val="tx1"/>
                </a:solidFill>
                <a:effectLst/>
                <a:uLnTx/>
                <a:uFillTx/>
                <a:latin typeface="Poppins" pitchFamily="2" charset="77"/>
                <a:ea typeface="+mn-ea"/>
                <a:cs typeface="+mn-cs"/>
              </a:rPr>
              <a:t>Inuvo’s</a:t>
            </a:r>
            <a:r>
              <a:rPr kumimoji="0" lang="en-US" sz="700" b="0" i="0" u="none" strike="noStrike" kern="1200" cap="none" spc="0" normalizeH="0" baseline="0" noProof="0">
                <a:ln>
                  <a:noFill/>
                </a:ln>
                <a:solidFill>
                  <a:schemeClr val="tx1"/>
                </a:solidFill>
                <a:effectLst/>
                <a:uLnTx/>
                <a:uFillTx/>
                <a:latin typeface="Poppins" pitchFamily="2" charset="77"/>
                <a:ea typeface="+mn-ea"/>
                <a:cs typeface="+mn-cs"/>
              </a:rPr>
              <a:t> permission.</a:t>
            </a:r>
          </a:p>
        </p:txBody>
      </p:sp>
      <p:pic>
        <p:nvPicPr>
          <p:cNvPr id="7" name="Picture 6">
            <a:extLst>
              <a:ext uri="{FF2B5EF4-FFF2-40B4-BE49-F238E27FC236}">
                <a16:creationId xmlns:a16="http://schemas.microsoft.com/office/drawing/2014/main" id="{57AFA9D1-835A-BA7F-DCC6-F09420207D5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56134" y="105538"/>
            <a:ext cx="1127635" cy="428655"/>
          </a:xfrm>
          <a:prstGeom prst="rect">
            <a:avLst/>
          </a:prstGeom>
        </p:spPr>
      </p:pic>
    </p:spTree>
    <p:extLst>
      <p:ext uri="{BB962C8B-B14F-4D97-AF65-F5344CB8AC3E}">
        <p14:creationId xmlns:p14="http://schemas.microsoft.com/office/powerpoint/2010/main" val="114686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0_White Backgroun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9D9EC0-E505-7993-6B93-D06CCC005D86}"/>
              </a:ext>
            </a:extLst>
          </p:cNvPr>
          <p:cNvSpPr txBox="1"/>
          <p:nvPr/>
        </p:nvSpPr>
        <p:spPr>
          <a:xfrm>
            <a:off x="100259" y="6569248"/>
            <a:ext cx="6497131"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chemeClr val="tx1"/>
                </a:solidFill>
                <a:effectLst/>
                <a:uLnTx/>
                <a:uFillTx/>
                <a:latin typeface="Poppins" pitchFamily="2" charset="77"/>
                <a:ea typeface="+mn-ea"/>
                <a:cs typeface="+mn-cs"/>
              </a:rPr>
              <a:t>This presentation is confidential &amp; proprietary and should not be disclosed or shared without </a:t>
            </a:r>
            <a:r>
              <a:rPr kumimoji="0" lang="en-US" sz="700" b="0" i="0" u="none" strike="noStrike" kern="1200" cap="none" spc="0" normalizeH="0" baseline="0" noProof="0" err="1">
                <a:ln>
                  <a:noFill/>
                </a:ln>
                <a:solidFill>
                  <a:schemeClr val="tx1"/>
                </a:solidFill>
                <a:effectLst/>
                <a:uLnTx/>
                <a:uFillTx/>
                <a:latin typeface="Poppins" pitchFamily="2" charset="77"/>
                <a:ea typeface="+mn-ea"/>
                <a:cs typeface="+mn-cs"/>
              </a:rPr>
              <a:t>Inuvo’s</a:t>
            </a:r>
            <a:r>
              <a:rPr kumimoji="0" lang="en-US" sz="700" b="0" i="0" u="none" strike="noStrike" kern="1200" cap="none" spc="0" normalizeH="0" baseline="0" noProof="0">
                <a:ln>
                  <a:noFill/>
                </a:ln>
                <a:solidFill>
                  <a:schemeClr val="tx1"/>
                </a:solidFill>
                <a:effectLst/>
                <a:uLnTx/>
                <a:uFillTx/>
                <a:latin typeface="Poppins" pitchFamily="2" charset="77"/>
                <a:ea typeface="+mn-ea"/>
                <a:cs typeface="+mn-cs"/>
              </a:rPr>
              <a:t> permission.</a:t>
            </a:r>
          </a:p>
        </p:txBody>
      </p:sp>
      <p:pic>
        <p:nvPicPr>
          <p:cNvPr id="4" name="Picture 3">
            <a:extLst>
              <a:ext uri="{FF2B5EF4-FFF2-40B4-BE49-F238E27FC236}">
                <a16:creationId xmlns:a16="http://schemas.microsoft.com/office/drawing/2014/main" id="{85425D40-40E3-DD68-E29E-7DB005FC8A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0956134" y="105538"/>
            <a:ext cx="1127635" cy="428655"/>
          </a:xfrm>
          <a:prstGeom prst="rect">
            <a:avLst/>
          </a:prstGeom>
        </p:spPr>
      </p:pic>
      <p:sp>
        <p:nvSpPr>
          <p:cNvPr id="3" name="TextBox 2">
            <a:extLst>
              <a:ext uri="{FF2B5EF4-FFF2-40B4-BE49-F238E27FC236}">
                <a16:creationId xmlns:a16="http://schemas.microsoft.com/office/drawing/2014/main" id="{75C40614-4A17-DFFA-38D8-597EAC7E1861}"/>
              </a:ext>
            </a:extLst>
          </p:cNvPr>
          <p:cNvSpPr txBox="1"/>
          <p:nvPr userDrawn="1"/>
        </p:nvSpPr>
        <p:spPr>
          <a:xfrm>
            <a:off x="100259" y="6569248"/>
            <a:ext cx="6497131"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chemeClr val="tx1"/>
                </a:solidFill>
                <a:effectLst/>
                <a:uLnTx/>
                <a:uFillTx/>
                <a:latin typeface="Poppins" pitchFamily="2" charset="77"/>
                <a:ea typeface="+mn-ea"/>
                <a:cs typeface="+mn-cs"/>
              </a:rPr>
              <a:t>This presentation is confidential &amp; proprietary and should not be disclosed or shared without </a:t>
            </a:r>
            <a:r>
              <a:rPr kumimoji="0" lang="en-US" sz="700" b="0" i="0" u="none" strike="noStrike" kern="1200" cap="none" spc="0" normalizeH="0" baseline="0" noProof="0" err="1">
                <a:ln>
                  <a:noFill/>
                </a:ln>
                <a:solidFill>
                  <a:schemeClr val="tx1"/>
                </a:solidFill>
                <a:effectLst/>
                <a:uLnTx/>
                <a:uFillTx/>
                <a:latin typeface="Poppins" pitchFamily="2" charset="77"/>
                <a:ea typeface="+mn-ea"/>
                <a:cs typeface="+mn-cs"/>
              </a:rPr>
              <a:t>Inuvo’s</a:t>
            </a:r>
            <a:r>
              <a:rPr kumimoji="0" lang="en-US" sz="700" b="0" i="0" u="none" strike="noStrike" kern="1200" cap="none" spc="0" normalizeH="0" baseline="0" noProof="0">
                <a:ln>
                  <a:noFill/>
                </a:ln>
                <a:solidFill>
                  <a:schemeClr val="tx1"/>
                </a:solidFill>
                <a:effectLst/>
                <a:uLnTx/>
                <a:uFillTx/>
                <a:latin typeface="Poppins" pitchFamily="2" charset="77"/>
                <a:ea typeface="+mn-ea"/>
                <a:cs typeface="+mn-cs"/>
              </a:rPr>
              <a:t> permission.</a:t>
            </a:r>
          </a:p>
        </p:txBody>
      </p:sp>
      <p:pic>
        <p:nvPicPr>
          <p:cNvPr id="5" name="Picture 4">
            <a:extLst>
              <a:ext uri="{FF2B5EF4-FFF2-40B4-BE49-F238E27FC236}">
                <a16:creationId xmlns:a16="http://schemas.microsoft.com/office/drawing/2014/main" id="{A8F30665-920A-9EEF-3EA3-CC924BE0A26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56134" y="105538"/>
            <a:ext cx="1127635" cy="428655"/>
          </a:xfrm>
          <a:prstGeom prst="rect">
            <a:avLst/>
          </a:prstGeom>
        </p:spPr>
      </p:pic>
    </p:spTree>
    <p:extLst>
      <p:ext uri="{BB962C8B-B14F-4D97-AF65-F5344CB8AC3E}">
        <p14:creationId xmlns:p14="http://schemas.microsoft.com/office/powerpoint/2010/main" val="754373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8_White Background">
    <p:bg>
      <p:bgPr>
        <a:solidFill>
          <a:srgbClr val="FDF6E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4426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2_White Background">
    <p:bg>
      <p:bgPr>
        <a:solidFill>
          <a:srgbClr val="FDF6EA"/>
        </a:solidFill>
        <a:effectLst/>
      </p:bgPr>
    </p:bg>
    <p:spTree>
      <p:nvGrpSpPr>
        <p:cNvPr id="1" name=""/>
        <p:cNvGrpSpPr/>
        <p:nvPr/>
      </p:nvGrpSpPr>
      <p:grpSpPr>
        <a:xfrm>
          <a:off x="0" y="0"/>
          <a:ext cx="0" cy="0"/>
          <a:chOff x="0" y="0"/>
          <a:chExt cx="0" cy="0"/>
        </a:xfrm>
      </p:grpSpPr>
      <p:sp>
        <p:nvSpPr>
          <p:cNvPr id="12" name="Hexagon 11">
            <a:extLst>
              <a:ext uri="{FF2B5EF4-FFF2-40B4-BE49-F238E27FC236}">
                <a16:creationId xmlns:a16="http://schemas.microsoft.com/office/drawing/2014/main" id="{A1F2D9C6-2C97-F942-9D4C-EEE0457B7C3C}"/>
              </a:ext>
            </a:extLst>
          </p:cNvPr>
          <p:cNvSpPr/>
          <p:nvPr userDrawn="1"/>
        </p:nvSpPr>
        <p:spPr>
          <a:xfrm>
            <a:off x="704845" y="5567912"/>
            <a:ext cx="990948" cy="850156"/>
          </a:xfrm>
          <a:prstGeom prst="hexagon">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xagon 12">
            <a:extLst>
              <a:ext uri="{FF2B5EF4-FFF2-40B4-BE49-F238E27FC236}">
                <a16:creationId xmlns:a16="http://schemas.microsoft.com/office/drawing/2014/main" id="{9F4120AE-BC9F-C77B-47C3-342354E70F7D}"/>
              </a:ext>
            </a:extLst>
          </p:cNvPr>
          <p:cNvSpPr/>
          <p:nvPr userDrawn="1"/>
        </p:nvSpPr>
        <p:spPr>
          <a:xfrm>
            <a:off x="1589571" y="5127471"/>
            <a:ext cx="990948" cy="850156"/>
          </a:xfrm>
          <a:prstGeom prst="hexagon">
            <a:avLst/>
          </a:prstGeom>
          <a:noFill/>
          <a:ln>
            <a:solidFill>
              <a:srgbClr val="EAAA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exagon 13">
            <a:extLst>
              <a:ext uri="{FF2B5EF4-FFF2-40B4-BE49-F238E27FC236}">
                <a16:creationId xmlns:a16="http://schemas.microsoft.com/office/drawing/2014/main" id="{1852056D-A04B-2B0D-E457-FC7B86C6D03E}"/>
              </a:ext>
            </a:extLst>
          </p:cNvPr>
          <p:cNvSpPr/>
          <p:nvPr userDrawn="1"/>
        </p:nvSpPr>
        <p:spPr>
          <a:xfrm>
            <a:off x="1589571" y="6067804"/>
            <a:ext cx="990948" cy="850156"/>
          </a:xfrm>
          <a:prstGeom prst="hexagon">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exagon 14">
            <a:extLst>
              <a:ext uri="{FF2B5EF4-FFF2-40B4-BE49-F238E27FC236}">
                <a16:creationId xmlns:a16="http://schemas.microsoft.com/office/drawing/2014/main" id="{639D1970-E008-3B54-855A-C09DC5C5B347}"/>
              </a:ext>
            </a:extLst>
          </p:cNvPr>
          <p:cNvSpPr/>
          <p:nvPr userDrawn="1"/>
        </p:nvSpPr>
        <p:spPr>
          <a:xfrm>
            <a:off x="2444316" y="4649294"/>
            <a:ext cx="990948" cy="850156"/>
          </a:xfrm>
          <a:prstGeom prst="hexagon">
            <a:avLst/>
          </a:prstGeom>
          <a:noFill/>
          <a:ln>
            <a:solidFill>
              <a:srgbClr val="ECC1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xagon 15">
            <a:extLst>
              <a:ext uri="{FF2B5EF4-FFF2-40B4-BE49-F238E27FC236}">
                <a16:creationId xmlns:a16="http://schemas.microsoft.com/office/drawing/2014/main" id="{5406E332-2A3C-6B70-9C7A-6D19B87D6D9B}"/>
              </a:ext>
            </a:extLst>
          </p:cNvPr>
          <p:cNvSpPr/>
          <p:nvPr userDrawn="1"/>
        </p:nvSpPr>
        <p:spPr>
          <a:xfrm>
            <a:off x="-179880" y="5127471"/>
            <a:ext cx="990948" cy="850156"/>
          </a:xfrm>
          <a:prstGeom prst="hexagon">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6115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1_White Background">
    <p:bg>
      <p:bgPr>
        <a:solidFill>
          <a:srgbClr val="FDF6EA"/>
        </a:solidFill>
        <a:effectLst/>
      </p:bgPr>
    </p:bg>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8A8F56A1-6DD8-0155-3BFC-0783C2C52601}"/>
              </a:ext>
            </a:extLst>
          </p:cNvPr>
          <p:cNvSpPr/>
          <p:nvPr/>
        </p:nvSpPr>
        <p:spPr>
          <a:xfrm>
            <a:off x="-1803708" y="3357532"/>
            <a:ext cx="6132822" cy="5286926"/>
          </a:xfrm>
          <a:prstGeom prst="hexagon">
            <a:avLst/>
          </a:prstGeom>
          <a:solidFill>
            <a:srgbClr val="EAAA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8C54346-91EF-A833-B2B1-FE80D886ACCD}"/>
              </a:ext>
            </a:extLst>
          </p:cNvPr>
          <p:cNvSpPr txBox="1"/>
          <p:nvPr/>
        </p:nvSpPr>
        <p:spPr>
          <a:xfrm>
            <a:off x="100259" y="6569248"/>
            <a:ext cx="6497131"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Poppins" pitchFamily="2" charset="77"/>
                <a:ea typeface="+mn-ea"/>
                <a:cs typeface="+mn-cs"/>
              </a:rPr>
              <a:t>This presentation is confidential &amp; proprietary and should not be disclosed or shared without </a:t>
            </a:r>
            <a:r>
              <a:rPr kumimoji="0" lang="en-US" sz="700" b="0" i="0" u="none" strike="noStrike" kern="1200" cap="none" spc="0" normalizeH="0" baseline="0" noProof="0" err="1">
                <a:ln>
                  <a:noFill/>
                </a:ln>
                <a:solidFill>
                  <a:schemeClr val="bg1"/>
                </a:solidFill>
                <a:effectLst/>
                <a:uLnTx/>
                <a:uFillTx/>
                <a:latin typeface="Poppins" pitchFamily="2" charset="77"/>
                <a:ea typeface="+mn-ea"/>
                <a:cs typeface="+mn-cs"/>
              </a:rPr>
              <a:t>Inuvo’s</a:t>
            </a:r>
            <a:r>
              <a:rPr kumimoji="0" lang="en-US" sz="700" b="0" i="0" u="none" strike="noStrike" kern="1200" cap="none" spc="0" normalizeH="0" baseline="0" noProof="0">
                <a:ln>
                  <a:noFill/>
                </a:ln>
                <a:solidFill>
                  <a:schemeClr val="bg1"/>
                </a:solidFill>
                <a:effectLst/>
                <a:uLnTx/>
                <a:uFillTx/>
                <a:latin typeface="Poppins" pitchFamily="2" charset="77"/>
                <a:ea typeface="+mn-ea"/>
                <a:cs typeface="+mn-cs"/>
              </a:rPr>
              <a:t> permission.</a:t>
            </a:r>
          </a:p>
        </p:txBody>
      </p:sp>
      <p:pic>
        <p:nvPicPr>
          <p:cNvPr id="4" name="Picture 3">
            <a:extLst>
              <a:ext uri="{FF2B5EF4-FFF2-40B4-BE49-F238E27FC236}">
                <a16:creationId xmlns:a16="http://schemas.microsoft.com/office/drawing/2014/main" id="{429D5D2F-FF3F-DC27-F41B-DD160031A93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0956134" y="105538"/>
            <a:ext cx="1127635" cy="428655"/>
          </a:xfrm>
          <a:prstGeom prst="rect">
            <a:avLst/>
          </a:prstGeom>
        </p:spPr>
      </p:pic>
      <p:sp>
        <p:nvSpPr>
          <p:cNvPr id="5" name="Hexagon 4">
            <a:extLst>
              <a:ext uri="{FF2B5EF4-FFF2-40B4-BE49-F238E27FC236}">
                <a16:creationId xmlns:a16="http://schemas.microsoft.com/office/drawing/2014/main" id="{BCFCE8B9-3355-12A0-4FF1-C424273FDEA4}"/>
              </a:ext>
            </a:extLst>
          </p:cNvPr>
          <p:cNvSpPr/>
          <p:nvPr userDrawn="1"/>
        </p:nvSpPr>
        <p:spPr>
          <a:xfrm>
            <a:off x="-1803708" y="3357532"/>
            <a:ext cx="6132822" cy="5286926"/>
          </a:xfrm>
          <a:prstGeom prst="hexagon">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D80C59D-7A76-C3C8-8DAB-7C13C54C7CA0}"/>
              </a:ext>
            </a:extLst>
          </p:cNvPr>
          <p:cNvSpPr txBox="1"/>
          <p:nvPr userDrawn="1"/>
        </p:nvSpPr>
        <p:spPr>
          <a:xfrm>
            <a:off x="100259" y="6569248"/>
            <a:ext cx="6497131"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chemeClr val="tx1"/>
                </a:solidFill>
                <a:effectLst/>
                <a:uLnTx/>
                <a:uFillTx/>
                <a:latin typeface="Poppins" pitchFamily="2" charset="77"/>
                <a:ea typeface="+mn-ea"/>
                <a:cs typeface="+mn-cs"/>
              </a:rPr>
              <a:t>This presentation is confidential &amp; proprietary and should not be disclosed or shared without </a:t>
            </a:r>
            <a:r>
              <a:rPr kumimoji="0" lang="en-US" sz="700" b="0" i="0" u="none" strike="noStrike" kern="1200" cap="none" spc="0" normalizeH="0" baseline="0" noProof="0" err="1">
                <a:ln>
                  <a:noFill/>
                </a:ln>
                <a:solidFill>
                  <a:schemeClr val="tx1"/>
                </a:solidFill>
                <a:effectLst/>
                <a:uLnTx/>
                <a:uFillTx/>
                <a:latin typeface="Poppins" pitchFamily="2" charset="77"/>
                <a:ea typeface="+mn-ea"/>
                <a:cs typeface="+mn-cs"/>
              </a:rPr>
              <a:t>Inuvo’s</a:t>
            </a:r>
            <a:r>
              <a:rPr kumimoji="0" lang="en-US" sz="700" b="0" i="0" u="none" strike="noStrike" kern="1200" cap="none" spc="0" normalizeH="0" baseline="0" noProof="0">
                <a:ln>
                  <a:noFill/>
                </a:ln>
                <a:solidFill>
                  <a:schemeClr val="tx1"/>
                </a:solidFill>
                <a:effectLst/>
                <a:uLnTx/>
                <a:uFillTx/>
                <a:latin typeface="Poppins" pitchFamily="2" charset="77"/>
                <a:ea typeface="+mn-ea"/>
                <a:cs typeface="+mn-cs"/>
              </a:rPr>
              <a:t> permission.</a:t>
            </a:r>
          </a:p>
        </p:txBody>
      </p:sp>
      <p:pic>
        <p:nvPicPr>
          <p:cNvPr id="7" name="Picture 6">
            <a:extLst>
              <a:ext uri="{FF2B5EF4-FFF2-40B4-BE49-F238E27FC236}">
                <a16:creationId xmlns:a16="http://schemas.microsoft.com/office/drawing/2014/main" id="{890EFB6A-A5AB-8C33-D415-77E92B58D40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56134" y="105538"/>
            <a:ext cx="1127635" cy="428655"/>
          </a:xfrm>
          <a:prstGeom prst="rect">
            <a:avLst/>
          </a:prstGeom>
        </p:spPr>
      </p:pic>
    </p:spTree>
    <p:extLst>
      <p:ext uri="{BB962C8B-B14F-4D97-AF65-F5344CB8AC3E}">
        <p14:creationId xmlns:p14="http://schemas.microsoft.com/office/powerpoint/2010/main" val="4370445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977809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Lst>
  <p:hf hdr="0" ftr="0" dt="0"/>
  <p:txStyles>
    <p:titleStyle>
      <a:lvl1pPr algn="l" defTabSz="914400" rtl="0" eaLnBrk="1" latinLnBrk="0" hangingPunct="1">
        <a:lnSpc>
          <a:spcPct val="100000"/>
        </a:lnSpc>
        <a:spcBef>
          <a:spcPct val="0"/>
        </a:spcBef>
        <a:buNone/>
        <a:defRPr sz="4400" b="0" i="0"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12"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jpeg"/><Relationship Id="rId4" Type="http://schemas.openxmlformats.org/officeDocument/2006/relationships/image" Target="../media/image14.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3" Type="http://schemas.openxmlformats.org/officeDocument/2006/relationships/image" Target="../media/image23.jpe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jpeg"/><Relationship Id="rId15" Type="http://schemas.openxmlformats.org/officeDocument/2006/relationships/image" Target="../media/image3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B6F0C2-BC1E-51EB-88D1-1839495718B4}"/>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926740" y="2833991"/>
            <a:ext cx="3126439" cy="1188475"/>
          </a:xfrm>
          <a:prstGeom prst="rect">
            <a:avLst/>
          </a:prstGeom>
        </p:spPr>
      </p:pic>
      <p:sp>
        <p:nvSpPr>
          <p:cNvPr id="9" name="TextBox 8">
            <a:extLst>
              <a:ext uri="{FF2B5EF4-FFF2-40B4-BE49-F238E27FC236}">
                <a16:creationId xmlns:a16="http://schemas.microsoft.com/office/drawing/2014/main" id="{BE8E0775-2868-693C-2C37-8BCF5DAB0302}"/>
              </a:ext>
            </a:extLst>
          </p:cNvPr>
          <p:cNvSpPr txBox="1"/>
          <p:nvPr/>
        </p:nvSpPr>
        <p:spPr>
          <a:xfrm>
            <a:off x="420457" y="571170"/>
            <a:ext cx="3069503" cy="261610"/>
          </a:xfrm>
          <a:prstGeom prst="rect">
            <a:avLst/>
          </a:prstGeom>
          <a:noFill/>
        </p:spPr>
        <p:txBody>
          <a:bodyPr wrap="square">
            <a:spAutoFit/>
          </a:bodyPr>
          <a:lstStyle/>
          <a:p>
            <a:pPr defTabSz="457200"/>
            <a:r>
              <a:rPr lang="en-US" sz="1100" spc="300">
                <a:latin typeface="Poppins"/>
                <a:cs typeface="Poppins"/>
              </a:rPr>
              <a:t>OCTOBER 2025 | LD MICRO</a:t>
            </a:r>
            <a:endParaRPr lang="en-US" sz="1100" spc="300">
              <a:latin typeface="Poppins"/>
              <a:ea typeface="+mn-ea"/>
              <a:cs typeface="Poppins"/>
            </a:endParaRPr>
          </a:p>
        </p:txBody>
      </p:sp>
      <p:sp>
        <p:nvSpPr>
          <p:cNvPr id="11" name="TextBox 10">
            <a:extLst>
              <a:ext uri="{FF2B5EF4-FFF2-40B4-BE49-F238E27FC236}">
                <a16:creationId xmlns:a16="http://schemas.microsoft.com/office/drawing/2014/main" id="{4E47AF0C-4126-58C8-748A-0551D068C451}"/>
              </a:ext>
            </a:extLst>
          </p:cNvPr>
          <p:cNvSpPr txBox="1"/>
          <p:nvPr/>
        </p:nvSpPr>
        <p:spPr>
          <a:xfrm>
            <a:off x="10102816" y="571170"/>
            <a:ext cx="1621240" cy="261610"/>
          </a:xfrm>
          <a:prstGeom prst="rect">
            <a:avLst/>
          </a:prstGeom>
          <a:noFill/>
        </p:spPr>
        <p:txBody>
          <a:bodyPr wrap="square">
            <a:spAutoFit/>
          </a:bodyPr>
          <a:lstStyle/>
          <a:p>
            <a:pPr algn="r" defTabSz="457200"/>
            <a:r>
              <a:rPr lang="en-US" sz="1100" spc="300">
                <a:latin typeface="Poppins"/>
                <a:cs typeface="Poppins"/>
              </a:rPr>
              <a:t>NYSE: INUV</a:t>
            </a:r>
          </a:p>
        </p:txBody>
      </p:sp>
      <p:pic>
        <p:nvPicPr>
          <p:cNvPr id="13" name="Picture 12" descr="A person in a black shirt&#10;&#10;AI-generated content may be incorrect.">
            <a:extLst>
              <a:ext uri="{FF2B5EF4-FFF2-40B4-BE49-F238E27FC236}">
                <a16:creationId xmlns:a16="http://schemas.microsoft.com/office/drawing/2014/main" id="{F3592369-5CC8-BCD3-661A-76BB9945C29D}"/>
              </a:ext>
            </a:extLst>
          </p:cNvPr>
          <p:cNvPicPr>
            <a:picLocks/>
          </p:cNvPicPr>
          <p:nvPr/>
        </p:nvPicPr>
        <p:blipFill>
          <a:blip r:embed="rId3" cstate="email">
            <a:extLst>
              <a:ext uri="{28A0092B-C50C-407E-A947-70E740481C1C}">
                <a14:useLocalDpi xmlns:a14="http://schemas.microsoft.com/office/drawing/2010/main"/>
              </a:ext>
            </a:extLst>
          </a:blip>
          <a:srcRect/>
          <a:stretch>
            <a:fillRect/>
          </a:stretch>
        </p:blipFill>
        <p:spPr>
          <a:xfrm>
            <a:off x="6727956" y="2115557"/>
            <a:ext cx="2615184" cy="2248268"/>
          </a:xfrm>
          <a:prstGeom prst="hexagon">
            <a:avLst/>
          </a:prstGeom>
        </p:spPr>
      </p:pic>
      <p:sp>
        <p:nvSpPr>
          <p:cNvPr id="15" name="TextBox 14">
            <a:extLst>
              <a:ext uri="{FF2B5EF4-FFF2-40B4-BE49-F238E27FC236}">
                <a16:creationId xmlns:a16="http://schemas.microsoft.com/office/drawing/2014/main" id="{D21541E3-F2BB-F09F-53E8-77CA667530F0}"/>
              </a:ext>
            </a:extLst>
          </p:cNvPr>
          <p:cNvSpPr txBox="1"/>
          <p:nvPr/>
        </p:nvSpPr>
        <p:spPr>
          <a:xfrm>
            <a:off x="6045448" y="4660026"/>
            <a:ext cx="3980201" cy="1015663"/>
          </a:xfrm>
          <a:prstGeom prst="rect">
            <a:avLst/>
          </a:prstGeom>
          <a:noFill/>
        </p:spPr>
        <p:txBody>
          <a:bodyPr wrap="square" lIns="91440" tIns="45720" rIns="91440" bIns="45720" anchor="t">
            <a:spAutoFit/>
          </a:bodyPr>
          <a:lstStyle/>
          <a:p>
            <a:pPr algn="ctr" defTabSz="457200"/>
            <a:r>
              <a:rPr lang="en-US" b="1">
                <a:latin typeface="Poppins"/>
                <a:cs typeface="Poppins"/>
              </a:rPr>
              <a:t>Rob Buchner</a:t>
            </a:r>
          </a:p>
          <a:p>
            <a:pPr algn="ctr" defTabSz="457200"/>
            <a:r>
              <a:rPr lang="en-US" sz="1400" b="1">
                <a:latin typeface="Poppins"/>
                <a:ea typeface="+mn-ea"/>
                <a:cs typeface="Poppins"/>
              </a:rPr>
              <a:t>Chief Operating Officer</a:t>
            </a:r>
          </a:p>
          <a:p>
            <a:pPr algn="ctr" defTabSz="457200"/>
            <a:br>
              <a:rPr lang="en-US" sz="1400" spc="300">
                <a:latin typeface="Poppins"/>
                <a:cs typeface="Poppins"/>
              </a:rPr>
            </a:br>
            <a:r>
              <a:rPr lang="en-US" sz="1400" spc="300">
                <a:latin typeface="Poppins"/>
                <a:cs typeface="Poppins"/>
              </a:rPr>
              <a:t>ROB.BUCHNER@INUVO.COM</a:t>
            </a:r>
            <a:endParaRPr lang="en-US" sz="1400" spc="300">
              <a:latin typeface="Poppins"/>
              <a:ea typeface="+mn-ea"/>
              <a:cs typeface="Poppins"/>
            </a:endParaRPr>
          </a:p>
        </p:txBody>
      </p:sp>
      <p:sp>
        <p:nvSpPr>
          <p:cNvPr id="16" name="TextBox 15">
            <a:extLst>
              <a:ext uri="{FF2B5EF4-FFF2-40B4-BE49-F238E27FC236}">
                <a16:creationId xmlns:a16="http://schemas.microsoft.com/office/drawing/2014/main" id="{607B08B0-F189-6685-3295-417B9DF0DFA7}"/>
              </a:ext>
            </a:extLst>
          </p:cNvPr>
          <p:cNvSpPr txBox="1"/>
          <p:nvPr/>
        </p:nvSpPr>
        <p:spPr>
          <a:xfrm>
            <a:off x="6045448" y="1659679"/>
            <a:ext cx="3980201" cy="307777"/>
          </a:xfrm>
          <a:prstGeom prst="rect">
            <a:avLst/>
          </a:prstGeom>
          <a:noFill/>
        </p:spPr>
        <p:txBody>
          <a:bodyPr wrap="square" lIns="91440" tIns="45720" rIns="91440" bIns="45720" anchor="t">
            <a:spAutoFit/>
          </a:bodyPr>
          <a:lstStyle/>
          <a:p>
            <a:pPr algn="ctr" defTabSz="457200"/>
            <a:r>
              <a:rPr lang="en-US" sz="1400" b="1" spc="300">
                <a:latin typeface="Poppins"/>
                <a:ea typeface="+mn-ea"/>
                <a:cs typeface="Poppins"/>
              </a:rPr>
              <a:t>PRESENTING TODAY:</a:t>
            </a:r>
          </a:p>
        </p:txBody>
      </p:sp>
    </p:spTree>
    <p:extLst>
      <p:ext uri="{BB962C8B-B14F-4D97-AF65-F5344CB8AC3E}">
        <p14:creationId xmlns:p14="http://schemas.microsoft.com/office/powerpoint/2010/main" val="4236407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CE056-21E0-8C92-560A-90EE33533F9D}"/>
            </a:ext>
          </a:extLst>
        </p:cNvPr>
        <p:cNvGrpSpPr/>
        <p:nvPr/>
      </p:nvGrpSpPr>
      <p:grpSpPr>
        <a:xfrm>
          <a:off x="0" y="0"/>
          <a:ext cx="0" cy="0"/>
          <a:chOff x="0" y="0"/>
          <a:chExt cx="0" cy="0"/>
        </a:xfrm>
      </p:grpSpPr>
      <p:grpSp>
        <p:nvGrpSpPr>
          <p:cNvPr id="83" name="Group 82">
            <a:extLst>
              <a:ext uri="{FF2B5EF4-FFF2-40B4-BE49-F238E27FC236}">
                <a16:creationId xmlns:a16="http://schemas.microsoft.com/office/drawing/2014/main" id="{3323E906-6663-7E25-1B60-70BF8E6DEED0}"/>
              </a:ext>
            </a:extLst>
          </p:cNvPr>
          <p:cNvGrpSpPr/>
          <p:nvPr/>
        </p:nvGrpSpPr>
        <p:grpSpPr>
          <a:xfrm flipV="1">
            <a:off x="5611600" y="5328835"/>
            <a:ext cx="3491493" cy="1706863"/>
            <a:chOff x="434642" y="4425798"/>
            <a:chExt cx="3491493" cy="1706863"/>
          </a:xfrm>
          <a:solidFill>
            <a:schemeClr val="accent6"/>
          </a:solidFill>
        </p:grpSpPr>
        <p:sp>
          <p:nvSpPr>
            <p:cNvPr id="84" name="Hexagon 83">
              <a:extLst>
                <a:ext uri="{FF2B5EF4-FFF2-40B4-BE49-F238E27FC236}">
                  <a16:creationId xmlns:a16="http://schemas.microsoft.com/office/drawing/2014/main" id="{CC4EC21B-AD26-2282-9AA7-0AE6ADC396C8}"/>
                </a:ext>
              </a:extLst>
            </p:cNvPr>
            <p:cNvSpPr/>
            <p:nvPr/>
          </p:nvSpPr>
          <p:spPr>
            <a:xfrm>
              <a:off x="434642" y="5792214"/>
              <a:ext cx="394919" cy="340447"/>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85" name="Hexagon 84">
              <a:extLst>
                <a:ext uri="{FF2B5EF4-FFF2-40B4-BE49-F238E27FC236}">
                  <a16:creationId xmlns:a16="http://schemas.microsoft.com/office/drawing/2014/main" id="{32DB8E57-B0EB-E8BC-0AF2-E468EF2A0838}"/>
                </a:ext>
              </a:extLst>
            </p:cNvPr>
            <p:cNvSpPr/>
            <p:nvPr/>
          </p:nvSpPr>
          <p:spPr>
            <a:xfrm>
              <a:off x="737142" y="5281542"/>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86" name="Hexagon 85">
              <a:extLst>
                <a:ext uri="{FF2B5EF4-FFF2-40B4-BE49-F238E27FC236}">
                  <a16:creationId xmlns:a16="http://schemas.microsoft.com/office/drawing/2014/main" id="{57A1C08F-F50B-D17D-9A87-4A250A04727E}"/>
                </a:ext>
              </a:extLst>
            </p:cNvPr>
            <p:cNvSpPr/>
            <p:nvPr/>
          </p:nvSpPr>
          <p:spPr>
            <a:xfrm>
              <a:off x="1051758" y="5111318"/>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87" name="Hexagon 86">
              <a:extLst>
                <a:ext uri="{FF2B5EF4-FFF2-40B4-BE49-F238E27FC236}">
                  <a16:creationId xmlns:a16="http://schemas.microsoft.com/office/drawing/2014/main" id="{A2F56008-FD4D-9ADD-C072-B829195BB642}"/>
                </a:ext>
              </a:extLst>
            </p:cNvPr>
            <p:cNvSpPr/>
            <p:nvPr/>
          </p:nvSpPr>
          <p:spPr>
            <a:xfrm>
              <a:off x="1049287" y="5458618"/>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88" name="Hexagon 87">
              <a:extLst>
                <a:ext uri="{FF2B5EF4-FFF2-40B4-BE49-F238E27FC236}">
                  <a16:creationId xmlns:a16="http://schemas.microsoft.com/office/drawing/2014/main" id="{6AF42B55-B184-1219-60B8-094B2441A062}"/>
                </a:ext>
              </a:extLst>
            </p:cNvPr>
            <p:cNvSpPr/>
            <p:nvPr/>
          </p:nvSpPr>
          <p:spPr>
            <a:xfrm>
              <a:off x="735201" y="5627111"/>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90" name="Hexagon 89">
              <a:extLst>
                <a:ext uri="{FF2B5EF4-FFF2-40B4-BE49-F238E27FC236}">
                  <a16:creationId xmlns:a16="http://schemas.microsoft.com/office/drawing/2014/main" id="{52378738-9EB8-E77F-A7B1-71ECBFB9A24F}"/>
                </a:ext>
              </a:extLst>
            </p:cNvPr>
            <p:cNvSpPr/>
            <p:nvPr/>
          </p:nvSpPr>
          <p:spPr>
            <a:xfrm>
              <a:off x="1989461" y="4941095"/>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91" name="Hexagon 90">
              <a:extLst>
                <a:ext uri="{FF2B5EF4-FFF2-40B4-BE49-F238E27FC236}">
                  <a16:creationId xmlns:a16="http://schemas.microsoft.com/office/drawing/2014/main" id="{F502DBFF-ABBA-4AB9-D256-D1B211367B9F}"/>
                </a:ext>
              </a:extLst>
            </p:cNvPr>
            <p:cNvSpPr/>
            <p:nvPr/>
          </p:nvSpPr>
          <p:spPr>
            <a:xfrm>
              <a:off x="1672906" y="5111318"/>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92" name="Hexagon 91">
              <a:extLst>
                <a:ext uri="{FF2B5EF4-FFF2-40B4-BE49-F238E27FC236}">
                  <a16:creationId xmlns:a16="http://schemas.microsoft.com/office/drawing/2014/main" id="{1DF9E7A4-248E-9580-34B1-CFB01F892E42}"/>
                </a:ext>
              </a:extLst>
            </p:cNvPr>
            <p:cNvSpPr/>
            <p:nvPr/>
          </p:nvSpPr>
          <p:spPr>
            <a:xfrm>
              <a:off x="2301605" y="5118170"/>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93" name="Hexagon 92">
              <a:extLst>
                <a:ext uri="{FF2B5EF4-FFF2-40B4-BE49-F238E27FC236}">
                  <a16:creationId xmlns:a16="http://schemas.microsoft.com/office/drawing/2014/main" id="{F2FF693D-9142-583E-88F6-35D416E839F0}"/>
                </a:ext>
              </a:extLst>
            </p:cNvPr>
            <p:cNvSpPr/>
            <p:nvPr/>
          </p:nvSpPr>
          <p:spPr>
            <a:xfrm>
              <a:off x="1673434" y="5461346"/>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94" name="Hexagon 93">
              <a:extLst>
                <a:ext uri="{FF2B5EF4-FFF2-40B4-BE49-F238E27FC236}">
                  <a16:creationId xmlns:a16="http://schemas.microsoft.com/office/drawing/2014/main" id="{6285D75A-6BD7-26AF-0A7A-1F66BBC1FF05}"/>
                </a:ext>
              </a:extLst>
            </p:cNvPr>
            <p:cNvSpPr/>
            <p:nvPr/>
          </p:nvSpPr>
          <p:spPr>
            <a:xfrm>
              <a:off x="1987520" y="5286662"/>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95" name="Hexagon 94">
              <a:extLst>
                <a:ext uri="{FF2B5EF4-FFF2-40B4-BE49-F238E27FC236}">
                  <a16:creationId xmlns:a16="http://schemas.microsoft.com/office/drawing/2014/main" id="{7BEBAFE1-1C6E-171F-9FE8-85B5BF31554B}"/>
                </a:ext>
              </a:extLst>
            </p:cNvPr>
            <p:cNvSpPr/>
            <p:nvPr/>
          </p:nvSpPr>
          <p:spPr>
            <a:xfrm>
              <a:off x="1361431" y="5291122"/>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96" name="Hexagon 95">
              <a:extLst>
                <a:ext uri="{FF2B5EF4-FFF2-40B4-BE49-F238E27FC236}">
                  <a16:creationId xmlns:a16="http://schemas.microsoft.com/office/drawing/2014/main" id="{1EF010C9-E76B-16D3-F022-266B5ABA3A95}"/>
                </a:ext>
              </a:extLst>
            </p:cNvPr>
            <p:cNvSpPr/>
            <p:nvPr/>
          </p:nvSpPr>
          <p:spPr>
            <a:xfrm>
              <a:off x="1670582" y="4425800"/>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98" name="Hexagon 97">
              <a:extLst>
                <a:ext uri="{FF2B5EF4-FFF2-40B4-BE49-F238E27FC236}">
                  <a16:creationId xmlns:a16="http://schemas.microsoft.com/office/drawing/2014/main" id="{69040995-9725-0B42-61D3-B8DF9F708910}"/>
                </a:ext>
              </a:extLst>
            </p:cNvPr>
            <p:cNvSpPr/>
            <p:nvPr/>
          </p:nvSpPr>
          <p:spPr>
            <a:xfrm>
              <a:off x="1982724" y="4602876"/>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99" name="Hexagon 98">
              <a:extLst>
                <a:ext uri="{FF2B5EF4-FFF2-40B4-BE49-F238E27FC236}">
                  <a16:creationId xmlns:a16="http://schemas.microsoft.com/office/drawing/2014/main" id="{22978E37-313F-CCA6-904F-D84DAB2DEF49}"/>
                </a:ext>
              </a:extLst>
            </p:cNvPr>
            <p:cNvSpPr/>
            <p:nvPr/>
          </p:nvSpPr>
          <p:spPr>
            <a:xfrm>
              <a:off x="3531216" y="4425798"/>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100" name="Hexagon 99">
              <a:extLst>
                <a:ext uri="{FF2B5EF4-FFF2-40B4-BE49-F238E27FC236}">
                  <a16:creationId xmlns:a16="http://schemas.microsoft.com/office/drawing/2014/main" id="{DCA780E4-5392-7F9A-8BBA-FD68173769F9}"/>
                </a:ext>
              </a:extLst>
            </p:cNvPr>
            <p:cNvSpPr/>
            <p:nvPr/>
          </p:nvSpPr>
          <p:spPr>
            <a:xfrm>
              <a:off x="2605817" y="5296080"/>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102" name="Hexagon 101">
              <a:extLst>
                <a:ext uri="{FF2B5EF4-FFF2-40B4-BE49-F238E27FC236}">
                  <a16:creationId xmlns:a16="http://schemas.microsoft.com/office/drawing/2014/main" id="{88344644-06B7-A6C1-F92F-9F5EF4C1D973}"/>
                </a:ext>
              </a:extLst>
            </p:cNvPr>
            <p:cNvSpPr/>
            <p:nvPr/>
          </p:nvSpPr>
          <p:spPr>
            <a:xfrm>
              <a:off x="2294869" y="4775829"/>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108" name="Hexagon 107">
              <a:extLst>
                <a:ext uri="{FF2B5EF4-FFF2-40B4-BE49-F238E27FC236}">
                  <a16:creationId xmlns:a16="http://schemas.microsoft.com/office/drawing/2014/main" id="{69C95C5A-4037-1FDB-9A63-555ED343CA7C}"/>
                </a:ext>
              </a:extLst>
            </p:cNvPr>
            <p:cNvSpPr/>
            <p:nvPr/>
          </p:nvSpPr>
          <p:spPr>
            <a:xfrm>
              <a:off x="2606872" y="4605604"/>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109" name="Hexagon 108">
              <a:extLst>
                <a:ext uri="{FF2B5EF4-FFF2-40B4-BE49-F238E27FC236}">
                  <a16:creationId xmlns:a16="http://schemas.microsoft.com/office/drawing/2014/main" id="{A8A59E8D-0EDD-5335-8CB8-8258429E6C55}"/>
                </a:ext>
              </a:extLst>
            </p:cNvPr>
            <p:cNvSpPr/>
            <p:nvPr/>
          </p:nvSpPr>
          <p:spPr>
            <a:xfrm>
              <a:off x="2920957" y="4430921"/>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110" name="Hexagon 109">
              <a:extLst>
                <a:ext uri="{FF2B5EF4-FFF2-40B4-BE49-F238E27FC236}">
                  <a16:creationId xmlns:a16="http://schemas.microsoft.com/office/drawing/2014/main" id="{2F47AB32-76A5-A02F-6FFC-50C300E6B0D9}"/>
                </a:ext>
              </a:extLst>
            </p:cNvPr>
            <p:cNvSpPr/>
            <p:nvPr/>
          </p:nvSpPr>
          <p:spPr>
            <a:xfrm>
              <a:off x="2294869" y="4435380"/>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grpSp>
      <p:sp>
        <p:nvSpPr>
          <p:cNvPr id="101" name="Hexagon 100">
            <a:extLst>
              <a:ext uri="{FF2B5EF4-FFF2-40B4-BE49-F238E27FC236}">
                <a16:creationId xmlns:a16="http://schemas.microsoft.com/office/drawing/2014/main" id="{AA6596A0-3890-F657-D07B-5FA7C347AC91}"/>
              </a:ext>
            </a:extLst>
          </p:cNvPr>
          <p:cNvSpPr/>
          <p:nvPr/>
        </p:nvSpPr>
        <p:spPr>
          <a:xfrm>
            <a:off x="-152517" y="4715500"/>
            <a:ext cx="1782837" cy="1536931"/>
          </a:xfrm>
          <a:prstGeom prst="hexagon">
            <a:avLst/>
          </a:prstGeom>
          <a:solidFill>
            <a:srgbClr val="ECC152"/>
          </a:solidFill>
          <a:ln>
            <a:solidFill>
              <a:srgbClr val="ECC152"/>
            </a:solidFill>
          </a:ln>
        </p:spPr>
        <p:style>
          <a:lnRef idx="2">
            <a:schemeClr val="accent1">
              <a:shade val="15000"/>
            </a:schemeClr>
          </a:lnRef>
          <a:fillRef idx="1">
            <a:schemeClr val="accent1"/>
          </a:fillRef>
          <a:effectRef idx="0">
            <a:schemeClr val="accent1"/>
          </a:effectRef>
          <a:fontRef idx="minor">
            <a:schemeClr val="lt1"/>
          </a:fontRef>
        </p:style>
        <p:txBody>
          <a:bodyPr lIns="91440" tIns="0" rIns="91440" bIns="0" rtlCol="0" anchor="ctr"/>
          <a:lstStyle/>
          <a:p>
            <a:pPr algn="ctr"/>
            <a:r>
              <a:rPr lang="en-US" sz="1400" b="1">
                <a:solidFill>
                  <a:srgbClr val="FFFFFF"/>
                </a:solidFill>
                <a:latin typeface="Poppins"/>
                <a:cs typeface="Poppins"/>
              </a:rPr>
              <a:t>Affordable Care Act</a:t>
            </a:r>
            <a:endParaRPr lang="en-US"/>
          </a:p>
        </p:txBody>
      </p:sp>
      <p:sp>
        <p:nvSpPr>
          <p:cNvPr id="104" name="Hexagon 103">
            <a:extLst>
              <a:ext uri="{FF2B5EF4-FFF2-40B4-BE49-F238E27FC236}">
                <a16:creationId xmlns:a16="http://schemas.microsoft.com/office/drawing/2014/main" id="{10B66F59-8C04-CC39-7BCE-A3C25B4CBEBD}"/>
              </a:ext>
            </a:extLst>
          </p:cNvPr>
          <p:cNvSpPr/>
          <p:nvPr/>
        </p:nvSpPr>
        <p:spPr>
          <a:xfrm>
            <a:off x="5602901" y="1563455"/>
            <a:ext cx="1782837" cy="1536931"/>
          </a:xfrm>
          <a:prstGeom prst="hexagon">
            <a:avLst/>
          </a:prstGeom>
          <a:solidFill>
            <a:srgbClr val="EAAA08"/>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0" rIns="91440" bIns="0" rtlCol="0" anchor="ctr"/>
          <a:lstStyle/>
          <a:p>
            <a:pPr algn="ctr"/>
            <a:r>
              <a:rPr lang="en-US" sz="1400" b="1">
                <a:latin typeface="Poppins"/>
                <a:cs typeface="Poppins"/>
              </a:rPr>
              <a:t>Medi-Cal</a:t>
            </a:r>
            <a:endParaRPr lang="en-US"/>
          </a:p>
        </p:txBody>
      </p:sp>
      <p:sp>
        <p:nvSpPr>
          <p:cNvPr id="2" name="Hexagon 1">
            <a:extLst>
              <a:ext uri="{FF2B5EF4-FFF2-40B4-BE49-F238E27FC236}">
                <a16:creationId xmlns:a16="http://schemas.microsoft.com/office/drawing/2014/main" id="{83FCF9EC-961E-E496-C536-EC5E083BAA66}"/>
              </a:ext>
            </a:extLst>
          </p:cNvPr>
          <p:cNvSpPr/>
          <p:nvPr/>
        </p:nvSpPr>
        <p:spPr>
          <a:xfrm>
            <a:off x="1313150" y="2365333"/>
            <a:ext cx="1782837" cy="1536931"/>
          </a:xfrm>
          <a:prstGeom prst="hexagon">
            <a:avLst/>
          </a:prstGeom>
          <a:solidFill>
            <a:srgbClr val="EAAA08"/>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400" b="1">
                <a:latin typeface="Poppins"/>
                <a:cs typeface="Poppins"/>
              </a:rPr>
              <a:t>Open Enrollment</a:t>
            </a:r>
            <a:endParaRPr lang="en-US"/>
          </a:p>
        </p:txBody>
      </p:sp>
      <p:sp>
        <p:nvSpPr>
          <p:cNvPr id="3" name="Hexagon 2">
            <a:extLst>
              <a:ext uri="{FF2B5EF4-FFF2-40B4-BE49-F238E27FC236}">
                <a16:creationId xmlns:a16="http://schemas.microsoft.com/office/drawing/2014/main" id="{09547151-689F-E097-9653-B819F829413A}"/>
              </a:ext>
            </a:extLst>
          </p:cNvPr>
          <p:cNvSpPr/>
          <p:nvPr/>
        </p:nvSpPr>
        <p:spPr>
          <a:xfrm>
            <a:off x="1313150" y="3956890"/>
            <a:ext cx="1782837" cy="1536931"/>
          </a:xfrm>
          <a:prstGeom prst="hexagon">
            <a:avLst/>
          </a:prstGeom>
          <a:solidFill>
            <a:srgbClr val="ECC152"/>
          </a:solidFill>
          <a:ln>
            <a:solidFill>
              <a:srgbClr val="ECC152"/>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400" b="1">
                <a:latin typeface="Poppins"/>
                <a:cs typeface="Poppins"/>
              </a:rPr>
              <a:t>Employee Benefits</a:t>
            </a:r>
            <a:endParaRPr lang="en-US"/>
          </a:p>
        </p:txBody>
      </p:sp>
      <p:sp>
        <p:nvSpPr>
          <p:cNvPr id="4" name="Hexagon 3">
            <a:extLst>
              <a:ext uri="{FF2B5EF4-FFF2-40B4-BE49-F238E27FC236}">
                <a16:creationId xmlns:a16="http://schemas.microsoft.com/office/drawing/2014/main" id="{4731BC5B-3114-2904-D01E-CE4FEAE164B4}"/>
              </a:ext>
            </a:extLst>
          </p:cNvPr>
          <p:cNvSpPr/>
          <p:nvPr/>
        </p:nvSpPr>
        <p:spPr>
          <a:xfrm>
            <a:off x="2743067" y="1569094"/>
            <a:ext cx="1782837" cy="1536931"/>
          </a:xfrm>
          <a:prstGeom prst="hexagon">
            <a:avLst/>
          </a:prstGeom>
          <a:solidFill>
            <a:srgbClr val="9E780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0" rIns="91440" bIns="0" rtlCol="0" anchor="ctr"/>
          <a:lstStyle/>
          <a:p>
            <a:pPr algn="ctr"/>
            <a:r>
              <a:rPr lang="en-US" sz="1400" b="1">
                <a:latin typeface="Poppins"/>
                <a:cs typeface="Poppins"/>
              </a:rPr>
              <a:t>COBRA</a:t>
            </a:r>
            <a:endParaRPr lang="en-US"/>
          </a:p>
        </p:txBody>
      </p:sp>
      <p:sp>
        <p:nvSpPr>
          <p:cNvPr id="6" name="Hexagon 5">
            <a:extLst>
              <a:ext uri="{FF2B5EF4-FFF2-40B4-BE49-F238E27FC236}">
                <a16:creationId xmlns:a16="http://schemas.microsoft.com/office/drawing/2014/main" id="{FA182FF6-C3BD-7C9D-EE44-59563E4AF2E1}"/>
              </a:ext>
            </a:extLst>
          </p:cNvPr>
          <p:cNvSpPr/>
          <p:nvPr/>
        </p:nvSpPr>
        <p:spPr>
          <a:xfrm>
            <a:off x="2743067" y="3160651"/>
            <a:ext cx="1782837" cy="1536931"/>
          </a:xfrm>
          <a:prstGeom prst="hexagon">
            <a:avLst/>
          </a:prstGeom>
          <a:solidFill>
            <a:schemeClr val="accent6"/>
          </a:solidFill>
          <a:ln w="12700">
            <a:noFill/>
            <a:miter lim="400000"/>
          </a:ln>
        </p:spPr>
        <p:txBody>
          <a:bodyPr lIns="0" tIns="0" rIns="0" bIns="0" anchor="ctr"/>
          <a:lstStyle/>
          <a:p>
            <a:pPr algn="ctr"/>
            <a:endParaRPr lang="en-US">
              <a:solidFill>
                <a:schemeClr val="accent3"/>
              </a:solidFill>
              <a:ea typeface="+mj-ea"/>
            </a:endParaRPr>
          </a:p>
        </p:txBody>
      </p:sp>
      <p:sp>
        <p:nvSpPr>
          <p:cNvPr id="7" name="Hexagon 6">
            <a:extLst>
              <a:ext uri="{FF2B5EF4-FFF2-40B4-BE49-F238E27FC236}">
                <a16:creationId xmlns:a16="http://schemas.microsoft.com/office/drawing/2014/main" id="{B688303D-E746-DD35-2534-14C93A0BF767}"/>
              </a:ext>
            </a:extLst>
          </p:cNvPr>
          <p:cNvSpPr/>
          <p:nvPr/>
        </p:nvSpPr>
        <p:spPr>
          <a:xfrm>
            <a:off x="2743067" y="4739377"/>
            <a:ext cx="1782837" cy="1536931"/>
          </a:xfrm>
          <a:prstGeom prst="hexagon">
            <a:avLst/>
          </a:prstGeom>
          <a:solidFill>
            <a:srgbClr val="EAAA08"/>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0" rIns="91440" bIns="0" rtlCol="0" anchor="ctr"/>
          <a:lstStyle/>
          <a:p>
            <a:pPr algn="ctr"/>
            <a:r>
              <a:rPr lang="en-US" sz="1400" b="1">
                <a:latin typeface="Poppins" pitchFamily="2" charset="77"/>
                <a:cs typeface="Poppins" pitchFamily="2" charset="77"/>
              </a:rPr>
              <a:t>Pre-Existing Conditions</a:t>
            </a:r>
          </a:p>
        </p:txBody>
      </p:sp>
      <p:sp>
        <p:nvSpPr>
          <p:cNvPr id="8" name="Hexagon 7">
            <a:extLst>
              <a:ext uri="{FF2B5EF4-FFF2-40B4-BE49-F238E27FC236}">
                <a16:creationId xmlns:a16="http://schemas.microsoft.com/office/drawing/2014/main" id="{40EC69CB-F131-37E3-4111-27C99B6198E9}"/>
              </a:ext>
            </a:extLst>
          </p:cNvPr>
          <p:cNvSpPr/>
          <p:nvPr/>
        </p:nvSpPr>
        <p:spPr>
          <a:xfrm>
            <a:off x="4172984" y="2371288"/>
            <a:ext cx="1782837" cy="1536931"/>
          </a:xfrm>
          <a:prstGeom prst="hexag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0" rIns="91440" bIns="0" rtlCol="0" anchor="ctr"/>
          <a:lstStyle/>
          <a:p>
            <a:pPr algn="ctr"/>
            <a:r>
              <a:rPr lang="en-US" sz="1400" b="1">
                <a:latin typeface="Poppins"/>
                <a:cs typeface="Poppins"/>
              </a:rPr>
              <a:t>Medicare</a:t>
            </a:r>
            <a:endParaRPr lang="en-US"/>
          </a:p>
        </p:txBody>
      </p:sp>
      <p:sp>
        <p:nvSpPr>
          <p:cNvPr id="9" name="Hexagon 8">
            <a:extLst>
              <a:ext uri="{FF2B5EF4-FFF2-40B4-BE49-F238E27FC236}">
                <a16:creationId xmlns:a16="http://schemas.microsoft.com/office/drawing/2014/main" id="{1480AD9E-3A60-886F-B9CD-EF391BACE6DB}"/>
              </a:ext>
            </a:extLst>
          </p:cNvPr>
          <p:cNvSpPr/>
          <p:nvPr/>
        </p:nvSpPr>
        <p:spPr>
          <a:xfrm>
            <a:off x="4172984" y="3950014"/>
            <a:ext cx="1782837" cy="1536931"/>
          </a:xfrm>
          <a:prstGeom prst="hexagon">
            <a:avLst/>
          </a:prstGeom>
          <a:solidFill>
            <a:srgbClr val="EAAA08"/>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0" rIns="91440" bIns="0" rtlCol="0" anchor="ctr"/>
          <a:lstStyle/>
          <a:p>
            <a:pPr algn="ctr"/>
            <a:r>
              <a:rPr lang="en-US" sz="1400" b="1">
                <a:latin typeface="Poppins"/>
                <a:cs typeface="Poppins"/>
              </a:rPr>
              <a:t>Dental Coverage</a:t>
            </a:r>
            <a:endParaRPr lang="en-US"/>
          </a:p>
        </p:txBody>
      </p:sp>
      <p:grpSp>
        <p:nvGrpSpPr>
          <p:cNvPr id="29" name="Group 28">
            <a:extLst>
              <a:ext uri="{FF2B5EF4-FFF2-40B4-BE49-F238E27FC236}">
                <a16:creationId xmlns:a16="http://schemas.microsoft.com/office/drawing/2014/main" id="{A1C21236-0773-3D9E-AF75-E530225D54DE}"/>
              </a:ext>
            </a:extLst>
          </p:cNvPr>
          <p:cNvGrpSpPr/>
          <p:nvPr/>
        </p:nvGrpSpPr>
        <p:grpSpPr>
          <a:xfrm>
            <a:off x="6410692" y="910613"/>
            <a:ext cx="4740713" cy="3073444"/>
            <a:chOff x="434642" y="3059217"/>
            <a:chExt cx="4740713" cy="3073444"/>
          </a:xfrm>
          <a:solidFill>
            <a:schemeClr val="accent6"/>
          </a:solidFill>
        </p:grpSpPr>
        <p:sp>
          <p:nvSpPr>
            <p:cNvPr id="47" name="Hexagon 46">
              <a:extLst>
                <a:ext uri="{FF2B5EF4-FFF2-40B4-BE49-F238E27FC236}">
                  <a16:creationId xmlns:a16="http://schemas.microsoft.com/office/drawing/2014/main" id="{942D9114-25BE-1067-3B8D-BFC3739A4D5F}"/>
                </a:ext>
              </a:extLst>
            </p:cNvPr>
            <p:cNvSpPr/>
            <p:nvPr/>
          </p:nvSpPr>
          <p:spPr>
            <a:xfrm>
              <a:off x="434642" y="5792214"/>
              <a:ext cx="394919" cy="340447"/>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48" name="Hexagon 47">
              <a:extLst>
                <a:ext uri="{FF2B5EF4-FFF2-40B4-BE49-F238E27FC236}">
                  <a16:creationId xmlns:a16="http://schemas.microsoft.com/office/drawing/2014/main" id="{707188D3-F4DF-25C7-FA3A-2EE8BBEAA9CB}"/>
                </a:ext>
              </a:extLst>
            </p:cNvPr>
            <p:cNvSpPr/>
            <p:nvPr/>
          </p:nvSpPr>
          <p:spPr>
            <a:xfrm>
              <a:off x="737142" y="5281542"/>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49" name="Hexagon 48">
              <a:extLst>
                <a:ext uri="{FF2B5EF4-FFF2-40B4-BE49-F238E27FC236}">
                  <a16:creationId xmlns:a16="http://schemas.microsoft.com/office/drawing/2014/main" id="{7EEC350F-7A74-8954-A35B-CA666851EF11}"/>
                </a:ext>
              </a:extLst>
            </p:cNvPr>
            <p:cNvSpPr/>
            <p:nvPr/>
          </p:nvSpPr>
          <p:spPr>
            <a:xfrm>
              <a:off x="1051758" y="5111318"/>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51" name="Hexagon 50">
              <a:extLst>
                <a:ext uri="{FF2B5EF4-FFF2-40B4-BE49-F238E27FC236}">
                  <a16:creationId xmlns:a16="http://schemas.microsoft.com/office/drawing/2014/main" id="{481A4DFD-9B11-F29C-E56D-E54869ADFBB8}"/>
                </a:ext>
              </a:extLst>
            </p:cNvPr>
            <p:cNvSpPr/>
            <p:nvPr/>
          </p:nvSpPr>
          <p:spPr>
            <a:xfrm>
              <a:off x="735201" y="5627111"/>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52" name="Hexagon 51">
              <a:extLst>
                <a:ext uri="{FF2B5EF4-FFF2-40B4-BE49-F238E27FC236}">
                  <a16:creationId xmlns:a16="http://schemas.microsoft.com/office/drawing/2014/main" id="{43202102-B267-1838-3EA2-FED56DB9DA60}"/>
                </a:ext>
              </a:extLst>
            </p:cNvPr>
            <p:cNvSpPr/>
            <p:nvPr/>
          </p:nvSpPr>
          <p:spPr>
            <a:xfrm>
              <a:off x="1361431" y="5631570"/>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53" name="Hexagon 52">
              <a:extLst>
                <a:ext uri="{FF2B5EF4-FFF2-40B4-BE49-F238E27FC236}">
                  <a16:creationId xmlns:a16="http://schemas.microsoft.com/office/drawing/2014/main" id="{B6435F1A-280F-E3BE-DA32-4D43EDB487A8}"/>
                </a:ext>
              </a:extLst>
            </p:cNvPr>
            <p:cNvSpPr/>
            <p:nvPr/>
          </p:nvSpPr>
          <p:spPr>
            <a:xfrm>
              <a:off x="1989461" y="4941095"/>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54" name="Hexagon 53">
              <a:extLst>
                <a:ext uri="{FF2B5EF4-FFF2-40B4-BE49-F238E27FC236}">
                  <a16:creationId xmlns:a16="http://schemas.microsoft.com/office/drawing/2014/main" id="{0E53F461-BC74-2C3E-145B-7DED39AE86A8}"/>
                </a:ext>
              </a:extLst>
            </p:cNvPr>
            <p:cNvSpPr/>
            <p:nvPr/>
          </p:nvSpPr>
          <p:spPr>
            <a:xfrm>
              <a:off x="1672906" y="5111318"/>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55" name="Hexagon 54">
              <a:extLst>
                <a:ext uri="{FF2B5EF4-FFF2-40B4-BE49-F238E27FC236}">
                  <a16:creationId xmlns:a16="http://schemas.microsoft.com/office/drawing/2014/main" id="{30288744-DF89-3869-4517-FD48DEA5D68F}"/>
                </a:ext>
              </a:extLst>
            </p:cNvPr>
            <p:cNvSpPr/>
            <p:nvPr/>
          </p:nvSpPr>
          <p:spPr>
            <a:xfrm>
              <a:off x="2301605" y="5118170"/>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56" name="Hexagon 55">
              <a:extLst>
                <a:ext uri="{FF2B5EF4-FFF2-40B4-BE49-F238E27FC236}">
                  <a16:creationId xmlns:a16="http://schemas.microsoft.com/office/drawing/2014/main" id="{1AAB5399-68ED-B868-F62A-F13C5CE2D848}"/>
                </a:ext>
              </a:extLst>
            </p:cNvPr>
            <p:cNvSpPr/>
            <p:nvPr/>
          </p:nvSpPr>
          <p:spPr>
            <a:xfrm>
              <a:off x="1673434" y="5461346"/>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57" name="Hexagon 56">
              <a:extLst>
                <a:ext uri="{FF2B5EF4-FFF2-40B4-BE49-F238E27FC236}">
                  <a16:creationId xmlns:a16="http://schemas.microsoft.com/office/drawing/2014/main" id="{2D8BA37E-15F7-5D46-0FAB-017CDD8CCBF6}"/>
                </a:ext>
              </a:extLst>
            </p:cNvPr>
            <p:cNvSpPr/>
            <p:nvPr/>
          </p:nvSpPr>
          <p:spPr>
            <a:xfrm>
              <a:off x="1987520" y="5286662"/>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58" name="Hexagon 57">
              <a:extLst>
                <a:ext uri="{FF2B5EF4-FFF2-40B4-BE49-F238E27FC236}">
                  <a16:creationId xmlns:a16="http://schemas.microsoft.com/office/drawing/2014/main" id="{11DCC54B-0E39-2162-E4E7-A872778A3F40}"/>
                </a:ext>
              </a:extLst>
            </p:cNvPr>
            <p:cNvSpPr/>
            <p:nvPr/>
          </p:nvSpPr>
          <p:spPr>
            <a:xfrm>
              <a:off x="1361431" y="5291122"/>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59" name="Hexagon 58">
              <a:extLst>
                <a:ext uri="{FF2B5EF4-FFF2-40B4-BE49-F238E27FC236}">
                  <a16:creationId xmlns:a16="http://schemas.microsoft.com/office/drawing/2014/main" id="{96161276-58F8-3CA3-0EA6-1C7616F7D027}"/>
                </a:ext>
              </a:extLst>
            </p:cNvPr>
            <p:cNvSpPr/>
            <p:nvPr/>
          </p:nvSpPr>
          <p:spPr>
            <a:xfrm>
              <a:off x="1670582" y="4425800"/>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60" name="Hexagon 59">
              <a:extLst>
                <a:ext uri="{FF2B5EF4-FFF2-40B4-BE49-F238E27FC236}">
                  <a16:creationId xmlns:a16="http://schemas.microsoft.com/office/drawing/2014/main" id="{ABE0722B-012C-4A25-EB23-5D34F5047640}"/>
                </a:ext>
              </a:extLst>
            </p:cNvPr>
            <p:cNvSpPr/>
            <p:nvPr/>
          </p:nvSpPr>
          <p:spPr>
            <a:xfrm>
              <a:off x="1985196" y="4255576"/>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61" name="Hexagon 60">
              <a:extLst>
                <a:ext uri="{FF2B5EF4-FFF2-40B4-BE49-F238E27FC236}">
                  <a16:creationId xmlns:a16="http://schemas.microsoft.com/office/drawing/2014/main" id="{B56D441F-E837-C115-C2CF-F349C48A09F7}"/>
                </a:ext>
              </a:extLst>
            </p:cNvPr>
            <p:cNvSpPr/>
            <p:nvPr/>
          </p:nvSpPr>
          <p:spPr>
            <a:xfrm>
              <a:off x="1982724" y="4602876"/>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62" name="Hexagon 61">
              <a:extLst>
                <a:ext uri="{FF2B5EF4-FFF2-40B4-BE49-F238E27FC236}">
                  <a16:creationId xmlns:a16="http://schemas.microsoft.com/office/drawing/2014/main" id="{BF07E812-99E0-2784-D558-287EABD4754E}"/>
                </a:ext>
              </a:extLst>
            </p:cNvPr>
            <p:cNvSpPr/>
            <p:nvPr/>
          </p:nvSpPr>
          <p:spPr>
            <a:xfrm>
              <a:off x="3531216" y="4425798"/>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63" name="Hexagon 62">
              <a:extLst>
                <a:ext uri="{FF2B5EF4-FFF2-40B4-BE49-F238E27FC236}">
                  <a16:creationId xmlns:a16="http://schemas.microsoft.com/office/drawing/2014/main" id="{C8BA6677-31B4-BB7D-BDF5-6A9BC0C8A52C}"/>
                </a:ext>
              </a:extLst>
            </p:cNvPr>
            <p:cNvSpPr/>
            <p:nvPr/>
          </p:nvSpPr>
          <p:spPr>
            <a:xfrm>
              <a:off x="2605817" y="5296080"/>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64" name="Hexagon 63">
              <a:extLst>
                <a:ext uri="{FF2B5EF4-FFF2-40B4-BE49-F238E27FC236}">
                  <a16:creationId xmlns:a16="http://schemas.microsoft.com/office/drawing/2014/main" id="{2F187877-C632-320F-33DF-DD8AE6252701}"/>
                </a:ext>
              </a:extLst>
            </p:cNvPr>
            <p:cNvSpPr/>
            <p:nvPr/>
          </p:nvSpPr>
          <p:spPr>
            <a:xfrm>
              <a:off x="2294869" y="4775829"/>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65" name="Hexagon 64">
              <a:extLst>
                <a:ext uri="{FF2B5EF4-FFF2-40B4-BE49-F238E27FC236}">
                  <a16:creationId xmlns:a16="http://schemas.microsoft.com/office/drawing/2014/main" id="{D415965B-997F-C7C5-536D-D8046D4E2759}"/>
                </a:ext>
              </a:extLst>
            </p:cNvPr>
            <p:cNvSpPr/>
            <p:nvPr/>
          </p:nvSpPr>
          <p:spPr>
            <a:xfrm>
              <a:off x="2922899" y="4085352"/>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66" name="Hexagon 65">
              <a:extLst>
                <a:ext uri="{FF2B5EF4-FFF2-40B4-BE49-F238E27FC236}">
                  <a16:creationId xmlns:a16="http://schemas.microsoft.com/office/drawing/2014/main" id="{2365C9D0-7837-6D98-CCC5-ABB8B280B0FA}"/>
                </a:ext>
              </a:extLst>
            </p:cNvPr>
            <p:cNvSpPr/>
            <p:nvPr/>
          </p:nvSpPr>
          <p:spPr>
            <a:xfrm>
              <a:off x="2606343" y="4255576"/>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68" name="Hexagon 67">
              <a:extLst>
                <a:ext uri="{FF2B5EF4-FFF2-40B4-BE49-F238E27FC236}">
                  <a16:creationId xmlns:a16="http://schemas.microsoft.com/office/drawing/2014/main" id="{67F51162-584A-62AC-8A36-AEAFF19C0514}"/>
                </a:ext>
              </a:extLst>
            </p:cNvPr>
            <p:cNvSpPr/>
            <p:nvPr/>
          </p:nvSpPr>
          <p:spPr>
            <a:xfrm>
              <a:off x="2606872" y="4605604"/>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69" name="Hexagon 68">
              <a:extLst>
                <a:ext uri="{FF2B5EF4-FFF2-40B4-BE49-F238E27FC236}">
                  <a16:creationId xmlns:a16="http://schemas.microsoft.com/office/drawing/2014/main" id="{CDDF5815-07E1-AD4D-EE0A-D64D217B5DD2}"/>
                </a:ext>
              </a:extLst>
            </p:cNvPr>
            <p:cNvSpPr/>
            <p:nvPr/>
          </p:nvSpPr>
          <p:spPr>
            <a:xfrm>
              <a:off x="2920957" y="4430921"/>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70" name="Hexagon 69">
              <a:extLst>
                <a:ext uri="{FF2B5EF4-FFF2-40B4-BE49-F238E27FC236}">
                  <a16:creationId xmlns:a16="http://schemas.microsoft.com/office/drawing/2014/main" id="{8C8B1D53-C125-08E9-569B-9278FD63A6E5}"/>
                </a:ext>
              </a:extLst>
            </p:cNvPr>
            <p:cNvSpPr/>
            <p:nvPr/>
          </p:nvSpPr>
          <p:spPr>
            <a:xfrm>
              <a:off x="2294869" y="4435380"/>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71" name="Hexagon 70">
              <a:extLst>
                <a:ext uri="{FF2B5EF4-FFF2-40B4-BE49-F238E27FC236}">
                  <a16:creationId xmlns:a16="http://schemas.microsoft.com/office/drawing/2014/main" id="{E0A09C08-45F3-FC27-C475-A1AD34E3E453}"/>
                </a:ext>
              </a:extLst>
            </p:cNvPr>
            <p:cNvSpPr/>
            <p:nvPr/>
          </p:nvSpPr>
          <p:spPr>
            <a:xfrm>
              <a:off x="3549128" y="3739783"/>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72" name="Hexagon 71">
              <a:extLst>
                <a:ext uri="{FF2B5EF4-FFF2-40B4-BE49-F238E27FC236}">
                  <a16:creationId xmlns:a16="http://schemas.microsoft.com/office/drawing/2014/main" id="{A4A1992D-3DE4-F918-0506-3E87B52A8693}"/>
                </a:ext>
              </a:extLst>
            </p:cNvPr>
            <p:cNvSpPr/>
            <p:nvPr/>
          </p:nvSpPr>
          <p:spPr>
            <a:xfrm>
              <a:off x="2922907" y="3737222"/>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73" name="Hexagon 72">
              <a:extLst>
                <a:ext uri="{FF2B5EF4-FFF2-40B4-BE49-F238E27FC236}">
                  <a16:creationId xmlns:a16="http://schemas.microsoft.com/office/drawing/2014/main" id="{3A77C318-1857-3B3D-6A62-4CA2F1D6F389}"/>
                </a:ext>
              </a:extLst>
            </p:cNvPr>
            <p:cNvSpPr/>
            <p:nvPr/>
          </p:nvSpPr>
          <p:spPr>
            <a:xfrm>
              <a:off x="3840262" y="3921980"/>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74" name="Hexagon 73">
              <a:extLst>
                <a:ext uri="{FF2B5EF4-FFF2-40B4-BE49-F238E27FC236}">
                  <a16:creationId xmlns:a16="http://schemas.microsoft.com/office/drawing/2014/main" id="{A6888719-166C-0237-B6B9-81A767C6380C}"/>
                </a:ext>
              </a:extLst>
            </p:cNvPr>
            <p:cNvSpPr/>
            <p:nvPr/>
          </p:nvSpPr>
          <p:spPr>
            <a:xfrm>
              <a:off x="3549128" y="4085352"/>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75" name="Hexagon 74">
              <a:extLst>
                <a:ext uri="{FF2B5EF4-FFF2-40B4-BE49-F238E27FC236}">
                  <a16:creationId xmlns:a16="http://schemas.microsoft.com/office/drawing/2014/main" id="{BC147E70-FAD7-1949-7186-19833F9A34C1}"/>
                </a:ext>
              </a:extLst>
            </p:cNvPr>
            <p:cNvSpPr/>
            <p:nvPr/>
          </p:nvSpPr>
          <p:spPr>
            <a:xfrm>
              <a:off x="3235043" y="3910007"/>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76" name="Hexagon 75">
              <a:extLst>
                <a:ext uri="{FF2B5EF4-FFF2-40B4-BE49-F238E27FC236}">
                  <a16:creationId xmlns:a16="http://schemas.microsoft.com/office/drawing/2014/main" id="{3CE988AE-D7B5-4B12-A063-C89170F31A2B}"/>
                </a:ext>
              </a:extLst>
            </p:cNvPr>
            <p:cNvSpPr/>
            <p:nvPr/>
          </p:nvSpPr>
          <p:spPr>
            <a:xfrm>
              <a:off x="3840262" y="3579471"/>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78" name="Hexagon 77">
              <a:extLst>
                <a:ext uri="{FF2B5EF4-FFF2-40B4-BE49-F238E27FC236}">
                  <a16:creationId xmlns:a16="http://schemas.microsoft.com/office/drawing/2014/main" id="{D1C66A65-A4E0-AC7E-A986-0093F531A217}"/>
                </a:ext>
              </a:extLst>
            </p:cNvPr>
            <p:cNvSpPr/>
            <p:nvPr/>
          </p:nvSpPr>
          <p:spPr>
            <a:xfrm>
              <a:off x="4151735" y="3059217"/>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79" name="Hexagon 78">
              <a:extLst>
                <a:ext uri="{FF2B5EF4-FFF2-40B4-BE49-F238E27FC236}">
                  <a16:creationId xmlns:a16="http://schemas.microsoft.com/office/drawing/2014/main" id="{6DC40CCC-E56B-CB1E-7C0E-92E74DA84FA0}"/>
                </a:ext>
              </a:extLst>
            </p:cNvPr>
            <p:cNvSpPr/>
            <p:nvPr/>
          </p:nvSpPr>
          <p:spPr>
            <a:xfrm>
              <a:off x="4780436" y="3066070"/>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80" name="Hexagon 79">
              <a:extLst>
                <a:ext uri="{FF2B5EF4-FFF2-40B4-BE49-F238E27FC236}">
                  <a16:creationId xmlns:a16="http://schemas.microsoft.com/office/drawing/2014/main" id="{AA752BA7-1709-4A67-05EE-7D521A4E683E}"/>
                </a:ext>
              </a:extLst>
            </p:cNvPr>
            <p:cNvSpPr/>
            <p:nvPr/>
          </p:nvSpPr>
          <p:spPr>
            <a:xfrm>
              <a:off x="4152265" y="3409247"/>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81" name="Hexagon 80">
              <a:extLst>
                <a:ext uri="{FF2B5EF4-FFF2-40B4-BE49-F238E27FC236}">
                  <a16:creationId xmlns:a16="http://schemas.microsoft.com/office/drawing/2014/main" id="{3F3DD8A7-A3A0-09C9-FFA3-F937913938B7}"/>
                </a:ext>
              </a:extLst>
            </p:cNvPr>
            <p:cNvSpPr/>
            <p:nvPr/>
          </p:nvSpPr>
          <p:spPr>
            <a:xfrm>
              <a:off x="4466350" y="3234563"/>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82" name="Hexagon 81">
              <a:extLst>
                <a:ext uri="{FF2B5EF4-FFF2-40B4-BE49-F238E27FC236}">
                  <a16:creationId xmlns:a16="http://schemas.microsoft.com/office/drawing/2014/main" id="{D02A40AC-9707-9A51-CB7D-27D8A8F250A2}"/>
                </a:ext>
              </a:extLst>
            </p:cNvPr>
            <p:cNvSpPr/>
            <p:nvPr/>
          </p:nvSpPr>
          <p:spPr>
            <a:xfrm>
              <a:off x="3240526" y="3565718"/>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grpSp>
      <p:pic>
        <p:nvPicPr>
          <p:cNvPr id="33" name="Picture 32">
            <a:extLst>
              <a:ext uri="{FF2B5EF4-FFF2-40B4-BE49-F238E27FC236}">
                <a16:creationId xmlns:a16="http://schemas.microsoft.com/office/drawing/2014/main" id="{5C80A750-C3A2-F4E8-6C0A-AAF0776BC28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448933" y="913105"/>
            <a:ext cx="2367922" cy="1350550"/>
          </a:xfrm>
          <a:prstGeom prst="rect">
            <a:avLst/>
          </a:prstGeom>
          <a:ln w="15875">
            <a:solidFill>
              <a:schemeClr val="tx1"/>
            </a:solidFill>
          </a:ln>
          <a:effectLst/>
        </p:spPr>
      </p:pic>
      <p:grpSp>
        <p:nvGrpSpPr>
          <p:cNvPr id="123" name="Group 122">
            <a:extLst>
              <a:ext uri="{FF2B5EF4-FFF2-40B4-BE49-F238E27FC236}">
                <a16:creationId xmlns:a16="http://schemas.microsoft.com/office/drawing/2014/main" id="{DBB4533A-87C3-D33E-631E-A3B1BADFAA3E}"/>
              </a:ext>
            </a:extLst>
          </p:cNvPr>
          <p:cNvGrpSpPr/>
          <p:nvPr/>
        </p:nvGrpSpPr>
        <p:grpSpPr>
          <a:xfrm>
            <a:off x="7474302" y="3609604"/>
            <a:ext cx="4426627" cy="3073444"/>
            <a:chOff x="434642" y="3059217"/>
            <a:chExt cx="4426627" cy="3073444"/>
          </a:xfrm>
          <a:solidFill>
            <a:schemeClr val="accent6"/>
          </a:solidFill>
        </p:grpSpPr>
        <p:sp>
          <p:nvSpPr>
            <p:cNvPr id="124" name="Hexagon 123">
              <a:extLst>
                <a:ext uri="{FF2B5EF4-FFF2-40B4-BE49-F238E27FC236}">
                  <a16:creationId xmlns:a16="http://schemas.microsoft.com/office/drawing/2014/main" id="{740AF823-DF63-2A00-BEB3-6F029F680A88}"/>
                </a:ext>
              </a:extLst>
            </p:cNvPr>
            <p:cNvSpPr/>
            <p:nvPr/>
          </p:nvSpPr>
          <p:spPr>
            <a:xfrm>
              <a:off x="434642" y="5792214"/>
              <a:ext cx="394919" cy="340447"/>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125" name="Hexagon 124">
              <a:extLst>
                <a:ext uri="{FF2B5EF4-FFF2-40B4-BE49-F238E27FC236}">
                  <a16:creationId xmlns:a16="http://schemas.microsoft.com/office/drawing/2014/main" id="{DCDFFCE9-0196-26D0-5014-770BE26E53D1}"/>
                </a:ext>
              </a:extLst>
            </p:cNvPr>
            <p:cNvSpPr/>
            <p:nvPr/>
          </p:nvSpPr>
          <p:spPr>
            <a:xfrm>
              <a:off x="737142" y="5281542"/>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126" name="Hexagon 125">
              <a:extLst>
                <a:ext uri="{FF2B5EF4-FFF2-40B4-BE49-F238E27FC236}">
                  <a16:creationId xmlns:a16="http://schemas.microsoft.com/office/drawing/2014/main" id="{FADAD39F-91C0-9A50-71A0-99F3A5A12D9B}"/>
                </a:ext>
              </a:extLst>
            </p:cNvPr>
            <p:cNvSpPr/>
            <p:nvPr/>
          </p:nvSpPr>
          <p:spPr>
            <a:xfrm>
              <a:off x="1051758" y="5111318"/>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127" name="Hexagon 126">
              <a:extLst>
                <a:ext uri="{FF2B5EF4-FFF2-40B4-BE49-F238E27FC236}">
                  <a16:creationId xmlns:a16="http://schemas.microsoft.com/office/drawing/2014/main" id="{0EBF5476-4A02-3D2C-3A05-90B818DFBA40}"/>
                </a:ext>
              </a:extLst>
            </p:cNvPr>
            <p:cNvSpPr/>
            <p:nvPr/>
          </p:nvSpPr>
          <p:spPr>
            <a:xfrm>
              <a:off x="1049287" y="5458618"/>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128" name="Hexagon 127">
              <a:extLst>
                <a:ext uri="{FF2B5EF4-FFF2-40B4-BE49-F238E27FC236}">
                  <a16:creationId xmlns:a16="http://schemas.microsoft.com/office/drawing/2014/main" id="{2BB4AEA8-5ADD-B338-74CC-12CAD5AA7687}"/>
                </a:ext>
              </a:extLst>
            </p:cNvPr>
            <p:cNvSpPr/>
            <p:nvPr/>
          </p:nvSpPr>
          <p:spPr>
            <a:xfrm>
              <a:off x="735201" y="5627111"/>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129" name="Hexagon 128">
              <a:extLst>
                <a:ext uri="{FF2B5EF4-FFF2-40B4-BE49-F238E27FC236}">
                  <a16:creationId xmlns:a16="http://schemas.microsoft.com/office/drawing/2014/main" id="{EE015EB0-A7FC-CF69-CB11-5D865665518F}"/>
                </a:ext>
              </a:extLst>
            </p:cNvPr>
            <p:cNvSpPr/>
            <p:nvPr/>
          </p:nvSpPr>
          <p:spPr>
            <a:xfrm>
              <a:off x="1361431" y="5631570"/>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130" name="Hexagon 129">
              <a:extLst>
                <a:ext uri="{FF2B5EF4-FFF2-40B4-BE49-F238E27FC236}">
                  <a16:creationId xmlns:a16="http://schemas.microsoft.com/office/drawing/2014/main" id="{7E12C779-0748-052E-5011-EA87A1CFCCE7}"/>
                </a:ext>
              </a:extLst>
            </p:cNvPr>
            <p:cNvSpPr/>
            <p:nvPr/>
          </p:nvSpPr>
          <p:spPr>
            <a:xfrm>
              <a:off x="1989461" y="4941095"/>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131" name="Hexagon 130">
              <a:extLst>
                <a:ext uri="{FF2B5EF4-FFF2-40B4-BE49-F238E27FC236}">
                  <a16:creationId xmlns:a16="http://schemas.microsoft.com/office/drawing/2014/main" id="{AB16F25B-B9EA-4A8A-7204-803664CC0D70}"/>
                </a:ext>
              </a:extLst>
            </p:cNvPr>
            <p:cNvSpPr/>
            <p:nvPr/>
          </p:nvSpPr>
          <p:spPr>
            <a:xfrm>
              <a:off x="1672906" y="5111318"/>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132" name="Hexagon 131">
              <a:extLst>
                <a:ext uri="{FF2B5EF4-FFF2-40B4-BE49-F238E27FC236}">
                  <a16:creationId xmlns:a16="http://schemas.microsoft.com/office/drawing/2014/main" id="{40BD0E09-CA01-1DFF-8001-4429F6D32A03}"/>
                </a:ext>
              </a:extLst>
            </p:cNvPr>
            <p:cNvSpPr/>
            <p:nvPr/>
          </p:nvSpPr>
          <p:spPr>
            <a:xfrm>
              <a:off x="2301605" y="5118170"/>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133" name="Hexagon 132">
              <a:extLst>
                <a:ext uri="{FF2B5EF4-FFF2-40B4-BE49-F238E27FC236}">
                  <a16:creationId xmlns:a16="http://schemas.microsoft.com/office/drawing/2014/main" id="{F14A8450-4317-5903-CA1B-292322B0A5D3}"/>
                </a:ext>
              </a:extLst>
            </p:cNvPr>
            <p:cNvSpPr/>
            <p:nvPr/>
          </p:nvSpPr>
          <p:spPr>
            <a:xfrm>
              <a:off x="1673434" y="5461346"/>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134" name="Hexagon 133">
              <a:extLst>
                <a:ext uri="{FF2B5EF4-FFF2-40B4-BE49-F238E27FC236}">
                  <a16:creationId xmlns:a16="http://schemas.microsoft.com/office/drawing/2014/main" id="{77A6C083-E557-29FC-BB57-7AE8E53200CC}"/>
                </a:ext>
              </a:extLst>
            </p:cNvPr>
            <p:cNvSpPr/>
            <p:nvPr/>
          </p:nvSpPr>
          <p:spPr>
            <a:xfrm>
              <a:off x="1987520" y="5286662"/>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135" name="Hexagon 134">
              <a:extLst>
                <a:ext uri="{FF2B5EF4-FFF2-40B4-BE49-F238E27FC236}">
                  <a16:creationId xmlns:a16="http://schemas.microsoft.com/office/drawing/2014/main" id="{536483DF-C455-AD95-8FEF-85D7A138919B}"/>
                </a:ext>
              </a:extLst>
            </p:cNvPr>
            <p:cNvSpPr/>
            <p:nvPr/>
          </p:nvSpPr>
          <p:spPr>
            <a:xfrm>
              <a:off x="1361431" y="5291122"/>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136" name="Hexagon 135">
              <a:extLst>
                <a:ext uri="{FF2B5EF4-FFF2-40B4-BE49-F238E27FC236}">
                  <a16:creationId xmlns:a16="http://schemas.microsoft.com/office/drawing/2014/main" id="{729E5F82-D102-B3C2-21B4-94D5528CDF50}"/>
                </a:ext>
              </a:extLst>
            </p:cNvPr>
            <p:cNvSpPr/>
            <p:nvPr/>
          </p:nvSpPr>
          <p:spPr>
            <a:xfrm>
              <a:off x="1670582" y="4425800"/>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137" name="Hexagon 136">
              <a:extLst>
                <a:ext uri="{FF2B5EF4-FFF2-40B4-BE49-F238E27FC236}">
                  <a16:creationId xmlns:a16="http://schemas.microsoft.com/office/drawing/2014/main" id="{BBD9116A-CB09-7CC9-D88A-10E855259B36}"/>
                </a:ext>
              </a:extLst>
            </p:cNvPr>
            <p:cNvSpPr/>
            <p:nvPr/>
          </p:nvSpPr>
          <p:spPr>
            <a:xfrm>
              <a:off x="1985196" y="4255576"/>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139" name="Hexagon 138">
              <a:extLst>
                <a:ext uri="{FF2B5EF4-FFF2-40B4-BE49-F238E27FC236}">
                  <a16:creationId xmlns:a16="http://schemas.microsoft.com/office/drawing/2014/main" id="{AA9F477C-391A-F5F7-D370-3782CA174CA7}"/>
                </a:ext>
              </a:extLst>
            </p:cNvPr>
            <p:cNvSpPr/>
            <p:nvPr/>
          </p:nvSpPr>
          <p:spPr>
            <a:xfrm>
              <a:off x="3531216" y="4425798"/>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141" name="Hexagon 140">
              <a:extLst>
                <a:ext uri="{FF2B5EF4-FFF2-40B4-BE49-F238E27FC236}">
                  <a16:creationId xmlns:a16="http://schemas.microsoft.com/office/drawing/2014/main" id="{DC1DCB71-742D-E419-DD62-CADEF28C7233}"/>
                </a:ext>
              </a:extLst>
            </p:cNvPr>
            <p:cNvSpPr/>
            <p:nvPr/>
          </p:nvSpPr>
          <p:spPr>
            <a:xfrm>
              <a:off x="2294869" y="4775829"/>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142" name="Hexagon 141">
              <a:extLst>
                <a:ext uri="{FF2B5EF4-FFF2-40B4-BE49-F238E27FC236}">
                  <a16:creationId xmlns:a16="http://schemas.microsoft.com/office/drawing/2014/main" id="{37A80244-EBE9-BBE5-B0DB-8752E86BDFAF}"/>
                </a:ext>
              </a:extLst>
            </p:cNvPr>
            <p:cNvSpPr/>
            <p:nvPr/>
          </p:nvSpPr>
          <p:spPr>
            <a:xfrm>
              <a:off x="2922899" y="4085352"/>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143" name="Hexagon 142">
              <a:extLst>
                <a:ext uri="{FF2B5EF4-FFF2-40B4-BE49-F238E27FC236}">
                  <a16:creationId xmlns:a16="http://schemas.microsoft.com/office/drawing/2014/main" id="{39286228-09BD-8AD7-C874-4F936BC6FCDC}"/>
                </a:ext>
              </a:extLst>
            </p:cNvPr>
            <p:cNvSpPr/>
            <p:nvPr/>
          </p:nvSpPr>
          <p:spPr>
            <a:xfrm>
              <a:off x="2606343" y="4255576"/>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144" name="Hexagon 143">
              <a:extLst>
                <a:ext uri="{FF2B5EF4-FFF2-40B4-BE49-F238E27FC236}">
                  <a16:creationId xmlns:a16="http://schemas.microsoft.com/office/drawing/2014/main" id="{A411AF1D-0EB8-E848-C4CB-10D11597E496}"/>
                </a:ext>
              </a:extLst>
            </p:cNvPr>
            <p:cNvSpPr/>
            <p:nvPr/>
          </p:nvSpPr>
          <p:spPr>
            <a:xfrm>
              <a:off x="3235043" y="4262428"/>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145" name="Hexagon 144">
              <a:extLst>
                <a:ext uri="{FF2B5EF4-FFF2-40B4-BE49-F238E27FC236}">
                  <a16:creationId xmlns:a16="http://schemas.microsoft.com/office/drawing/2014/main" id="{B5B4118D-254A-B848-4479-3891066BD78A}"/>
                </a:ext>
              </a:extLst>
            </p:cNvPr>
            <p:cNvSpPr/>
            <p:nvPr/>
          </p:nvSpPr>
          <p:spPr>
            <a:xfrm>
              <a:off x="2606872" y="4605604"/>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146" name="Hexagon 145">
              <a:extLst>
                <a:ext uri="{FF2B5EF4-FFF2-40B4-BE49-F238E27FC236}">
                  <a16:creationId xmlns:a16="http://schemas.microsoft.com/office/drawing/2014/main" id="{12BC97E7-1796-5C78-F82D-547454568269}"/>
                </a:ext>
              </a:extLst>
            </p:cNvPr>
            <p:cNvSpPr/>
            <p:nvPr/>
          </p:nvSpPr>
          <p:spPr>
            <a:xfrm>
              <a:off x="2920957" y="4430921"/>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147" name="Hexagon 146">
              <a:extLst>
                <a:ext uri="{FF2B5EF4-FFF2-40B4-BE49-F238E27FC236}">
                  <a16:creationId xmlns:a16="http://schemas.microsoft.com/office/drawing/2014/main" id="{15926C30-FD76-DA91-50FE-EB24A4E62ADD}"/>
                </a:ext>
              </a:extLst>
            </p:cNvPr>
            <p:cNvSpPr/>
            <p:nvPr/>
          </p:nvSpPr>
          <p:spPr>
            <a:xfrm>
              <a:off x="2294869" y="4435380"/>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148" name="Hexagon 147">
              <a:extLst>
                <a:ext uri="{FF2B5EF4-FFF2-40B4-BE49-F238E27FC236}">
                  <a16:creationId xmlns:a16="http://schemas.microsoft.com/office/drawing/2014/main" id="{8A331691-DD87-B8FA-E7E4-175F23DA2B95}"/>
                </a:ext>
              </a:extLst>
            </p:cNvPr>
            <p:cNvSpPr/>
            <p:nvPr/>
          </p:nvSpPr>
          <p:spPr>
            <a:xfrm>
              <a:off x="3549128" y="3739783"/>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149" name="Hexagon 148">
              <a:extLst>
                <a:ext uri="{FF2B5EF4-FFF2-40B4-BE49-F238E27FC236}">
                  <a16:creationId xmlns:a16="http://schemas.microsoft.com/office/drawing/2014/main" id="{4FD958E9-2D40-A03A-B53E-163038093168}"/>
                </a:ext>
              </a:extLst>
            </p:cNvPr>
            <p:cNvSpPr/>
            <p:nvPr/>
          </p:nvSpPr>
          <p:spPr>
            <a:xfrm>
              <a:off x="2922907" y="3737222"/>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150" name="Hexagon 149">
              <a:extLst>
                <a:ext uri="{FF2B5EF4-FFF2-40B4-BE49-F238E27FC236}">
                  <a16:creationId xmlns:a16="http://schemas.microsoft.com/office/drawing/2014/main" id="{9F983672-F1C0-8401-1744-818E7BAE8AE6}"/>
                </a:ext>
              </a:extLst>
            </p:cNvPr>
            <p:cNvSpPr/>
            <p:nvPr/>
          </p:nvSpPr>
          <p:spPr>
            <a:xfrm>
              <a:off x="3840262" y="3921980"/>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151" name="Hexagon 150">
              <a:extLst>
                <a:ext uri="{FF2B5EF4-FFF2-40B4-BE49-F238E27FC236}">
                  <a16:creationId xmlns:a16="http://schemas.microsoft.com/office/drawing/2014/main" id="{8C4E6BD3-8419-D3BD-A9C8-6AF8918A2758}"/>
                </a:ext>
              </a:extLst>
            </p:cNvPr>
            <p:cNvSpPr/>
            <p:nvPr/>
          </p:nvSpPr>
          <p:spPr>
            <a:xfrm>
              <a:off x="3549128" y="4085352"/>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152" name="Hexagon 151">
              <a:extLst>
                <a:ext uri="{FF2B5EF4-FFF2-40B4-BE49-F238E27FC236}">
                  <a16:creationId xmlns:a16="http://schemas.microsoft.com/office/drawing/2014/main" id="{B6D9028A-ECB9-381C-FC40-C74D51E9F159}"/>
                </a:ext>
              </a:extLst>
            </p:cNvPr>
            <p:cNvSpPr/>
            <p:nvPr/>
          </p:nvSpPr>
          <p:spPr>
            <a:xfrm>
              <a:off x="3235043" y="3910007"/>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153" name="Hexagon 152">
              <a:extLst>
                <a:ext uri="{FF2B5EF4-FFF2-40B4-BE49-F238E27FC236}">
                  <a16:creationId xmlns:a16="http://schemas.microsoft.com/office/drawing/2014/main" id="{2A74137B-2E36-34CE-E1B6-40F312C8DB58}"/>
                </a:ext>
              </a:extLst>
            </p:cNvPr>
            <p:cNvSpPr/>
            <p:nvPr/>
          </p:nvSpPr>
          <p:spPr>
            <a:xfrm>
              <a:off x="3840262" y="3579471"/>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155" name="Hexagon 154">
              <a:extLst>
                <a:ext uri="{FF2B5EF4-FFF2-40B4-BE49-F238E27FC236}">
                  <a16:creationId xmlns:a16="http://schemas.microsoft.com/office/drawing/2014/main" id="{E6031748-92A0-C5B5-C346-E3E99FC0FF6E}"/>
                </a:ext>
              </a:extLst>
            </p:cNvPr>
            <p:cNvSpPr/>
            <p:nvPr/>
          </p:nvSpPr>
          <p:spPr>
            <a:xfrm>
              <a:off x="4151735" y="3059217"/>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157" name="Hexagon 156">
              <a:extLst>
                <a:ext uri="{FF2B5EF4-FFF2-40B4-BE49-F238E27FC236}">
                  <a16:creationId xmlns:a16="http://schemas.microsoft.com/office/drawing/2014/main" id="{A5F7C66F-7A09-8499-61AB-5B8411407D8B}"/>
                </a:ext>
              </a:extLst>
            </p:cNvPr>
            <p:cNvSpPr/>
            <p:nvPr/>
          </p:nvSpPr>
          <p:spPr>
            <a:xfrm>
              <a:off x="4152265" y="3409247"/>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158" name="Hexagon 157">
              <a:extLst>
                <a:ext uri="{FF2B5EF4-FFF2-40B4-BE49-F238E27FC236}">
                  <a16:creationId xmlns:a16="http://schemas.microsoft.com/office/drawing/2014/main" id="{89FB5B10-8EAC-5E35-D495-5A6779DAA248}"/>
                </a:ext>
              </a:extLst>
            </p:cNvPr>
            <p:cNvSpPr/>
            <p:nvPr/>
          </p:nvSpPr>
          <p:spPr>
            <a:xfrm>
              <a:off x="4466350" y="3234563"/>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159" name="Hexagon 158">
              <a:extLst>
                <a:ext uri="{FF2B5EF4-FFF2-40B4-BE49-F238E27FC236}">
                  <a16:creationId xmlns:a16="http://schemas.microsoft.com/office/drawing/2014/main" id="{4C0790FF-FB4E-12E0-3951-931F49162325}"/>
                </a:ext>
              </a:extLst>
            </p:cNvPr>
            <p:cNvSpPr/>
            <p:nvPr/>
          </p:nvSpPr>
          <p:spPr>
            <a:xfrm>
              <a:off x="3240526" y="3565718"/>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grpSp>
      <p:sp>
        <p:nvSpPr>
          <p:cNvPr id="162" name="Hexagon 161">
            <a:extLst>
              <a:ext uri="{FF2B5EF4-FFF2-40B4-BE49-F238E27FC236}">
                <a16:creationId xmlns:a16="http://schemas.microsoft.com/office/drawing/2014/main" id="{B9CDAB09-C5E6-E583-C0F6-983A56DD6D18}"/>
              </a:ext>
            </a:extLst>
          </p:cNvPr>
          <p:cNvSpPr/>
          <p:nvPr/>
        </p:nvSpPr>
        <p:spPr>
          <a:xfrm>
            <a:off x="-132615" y="1588380"/>
            <a:ext cx="1782837" cy="1536931"/>
          </a:xfrm>
          <a:prstGeom prst="hexagon">
            <a:avLst/>
          </a:prstGeom>
          <a:noFill/>
          <a:ln>
            <a:solidFill>
              <a:srgbClr val="ECC15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solidFill>
                <a:srgbClr val="FFFFFF"/>
              </a:solidFill>
              <a:latin typeface="Poppins" pitchFamily="2" charset="77"/>
              <a:cs typeface="Poppins" pitchFamily="2" charset="77"/>
            </a:endParaRPr>
          </a:p>
        </p:txBody>
      </p:sp>
      <p:grpSp>
        <p:nvGrpSpPr>
          <p:cNvPr id="170" name="Group 169">
            <a:extLst>
              <a:ext uri="{FF2B5EF4-FFF2-40B4-BE49-F238E27FC236}">
                <a16:creationId xmlns:a16="http://schemas.microsoft.com/office/drawing/2014/main" id="{13E71D6B-7C09-EC64-7210-7F13BA581E07}"/>
              </a:ext>
            </a:extLst>
          </p:cNvPr>
          <p:cNvGrpSpPr/>
          <p:nvPr/>
        </p:nvGrpSpPr>
        <p:grpSpPr>
          <a:xfrm rot="3987313">
            <a:off x="9854982" y="2405540"/>
            <a:ext cx="757263" cy="159907"/>
            <a:chOff x="10658529" y="2940479"/>
            <a:chExt cx="757263" cy="159907"/>
          </a:xfrm>
        </p:grpSpPr>
        <p:grpSp>
          <p:nvGrpSpPr>
            <p:cNvPr id="166" name="Group 165">
              <a:extLst>
                <a:ext uri="{FF2B5EF4-FFF2-40B4-BE49-F238E27FC236}">
                  <a16:creationId xmlns:a16="http://schemas.microsoft.com/office/drawing/2014/main" id="{E9920D0F-C85B-6C7F-2571-5F8764C5BD7D}"/>
                </a:ext>
              </a:extLst>
            </p:cNvPr>
            <p:cNvGrpSpPr/>
            <p:nvPr/>
          </p:nvGrpSpPr>
          <p:grpSpPr>
            <a:xfrm>
              <a:off x="11255885" y="2940479"/>
              <a:ext cx="159907" cy="159907"/>
              <a:chOff x="8686800" y="563285"/>
              <a:chExt cx="831555" cy="831555"/>
            </a:xfrm>
          </p:grpSpPr>
          <p:sp>
            <p:nvSpPr>
              <p:cNvPr id="167" name="Oval 166">
                <a:extLst>
                  <a:ext uri="{FF2B5EF4-FFF2-40B4-BE49-F238E27FC236}">
                    <a16:creationId xmlns:a16="http://schemas.microsoft.com/office/drawing/2014/main" id="{08D9E981-69CD-7C80-761B-91E41D9220AB}"/>
                  </a:ext>
                </a:extLst>
              </p:cNvPr>
              <p:cNvSpPr/>
              <p:nvPr/>
            </p:nvSpPr>
            <p:spPr>
              <a:xfrm>
                <a:off x="8686800" y="563285"/>
                <a:ext cx="831555" cy="831555"/>
              </a:xfrm>
              <a:prstGeom prst="ellipse">
                <a:avLst/>
              </a:prstGeom>
              <a:solidFill>
                <a:srgbClr val="EAAA08">
                  <a:alpha val="45000"/>
                </a:srgbClr>
              </a:solidFill>
              <a:ln w="12700" cmpd="sng">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a:extLst>
                  <a:ext uri="{FF2B5EF4-FFF2-40B4-BE49-F238E27FC236}">
                    <a16:creationId xmlns:a16="http://schemas.microsoft.com/office/drawing/2014/main" id="{B0FCA2F0-78B9-47DA-B1D6-5AAFEA24B34E}"/>
                  </a:ext>
                </a:extLst>
              </p:cNvPr>
              <p:cNvSpPr/>
              <p:nvPr/>
            </p:nvSpPr>
            <p:spPr>
              <a:xfrm>
                <a:off x="8832754" y="709239"/>
                <a:ext cx="539646" cy="539646"/>
              </a:xfrm>
              <a:prstGeom prst="ellipse">
                <a:avLst/>
              </a:prstGeom>
              <a:solidFill>
                <a:srgbClr val="EAAA08"/>
              </a:solidFill>
              <a:ln w="19050" cmpd="sng">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9" name="Straight Arrow Connector 41">
              <a:extLst>
                <a:ext uri="{FF2B5EF4-FFF2-40B4-BE49-F238E27FC236}">
                  <a16:creationId xmlns:a16="http://schemas.microsoft.com/office/drawing/2014/main" id="{B201FBD6-1F90-1275-E79D-E0BEA3139923}"/>
                </a:ext>
              </a:extLst>
            </p:cNvPr>
            <p:cNvSpPr/>
            <p:nvPr/>
          </p:nvSpPr>
          <p:spPr>
            <a:xfrm rot="16200000" flipV="1">
              <a:off x="10987918" y="2668771"/>
              <a:ext cx="18223" cy="677001"/>
            </a:xfrm>
            <a:prstGeom prst="line">
              <a:avLst/>
            </a:prstGeom>
            <a:ln w="19050">
              <a:solidFill>
                <a:srgbClr val="EAAA08"/>
              </a:solidFill>
              <a:tailEnd type="oval"/>
            </a:ln>
          </p:spPr>
          <p:txBody>
            <a:bodyPr lIns="45719" rIns="45719"/>
            <a:lstStyle/>
            <a:p>
              <a:pPr>
                <a:defRPr>
                  <a:latin typeface="+mj-lt"/>
                  <a:ea typeface="+mj-ea"/>
                  <a:cs typeface="+mj-cs"/>
                  <a:sym typeface="Calibri"/>
                </a:defRPr>
              </a:pPr>
              <a:endParaRPr/>
            </a:p>
          </p:txBody>
        </p:sp>
      </p:grpSp>
      <p:sp>
        <p:nvSpPr>
          <p:cNvPr id="171" name="TextBox 170">
            <a:extLst>
              <a:ext uri="{FF2B5EF4-FFF2-40B4-BE49-F238E27FC236}">
                <a16:creationId xmlns:a16="http://schemas.microsoft.com/office/drawing/2014/main" id="{5596911A-65D4-2744-4896-89283A55D59D}"/>
              </a:ext>
            </a:extLst>
          </p:cNvPr>
          <p:cNvSpPr txBox="1"/>
          <p:nvPr/>
        </p:nvSpPr>
        <p:spPr>
          <a:xfrm>
            <a:off x="9698920" y="2915720"/>
            <a:ext cx="2258696" cy="184666"/>
          </a:xfrm>
          <a:prstGeom prst="rect">
            <a:avLst/>
          </a:prstGeom>
          <a:noFill/>
        </p:spPr>
        <p:txBody>
          <a:bodyPr wrap="square" tIns="0" bIns="0">
            <a:spAutoFit/>
          </a:bodyPr>
          <a:lstStyle/>
          <a:p>
            <a:r>
              <a:rPr lang="en-US" sz="1200" b="1">
                <a:solidFill>
                  <a:srgbClr val="9E7800"/>
                </a:solidFill>
                <a:latin typeface="Poppins" pitchFamily="2" charset="77"/>
                <a:cs typeface="Poppins" pitchFamily="2" charset="77"/>
              </a:rPr>
              <a:t>AI PLACES CTV AD</a:t>
            </a:r>
          </a:p>
        </p:txBody>
      </p:sp>
      <p:sp>
        <p:nvSpPr>
          <p:cNvPr id="177" name="TextBox 176">
            <a:extLst>
              <a:ext uri="{FF2B5EF4-FFF2-40B4-BE49-F238E27FC236}">
                <a16:creationId xmlns:a16="http://schemas.microsoft.com/office/drawing/2014/main" id="{867B2D8C-93E1-5723-9E21-7FD703585578}"/>
              </a:ext>
            </a:extLst>
          </p:cNvPr>
          <p:cNvSpPr txBox="1"/>
          <p:nvPr/>
        </p:nvSpPr>
        <p:spPr>
          <a:xfrm>
            <a:off x="9749502" y="6091642"/>
            <a:ext cx="2258696" cy="184666"/>
          </a:xfrm>
          <a:prstGeom prst="rect">
            <a:avLst/>
          </a:prstGeom>
          <a:noFill/>
        </p:spPr>
        <p:txBody>
          <a:bodyPr wrap="square" tIns="0" bIns="0">
            <a:spAutoFit/>
          </a:bodyPr>
          <a:lstStyle/>
          <a:p>
            <a:r>
              <a:rPr lang="en-US" sz="1200" b="1">
                <a:solidFill>
                  <a:srgbClr val="9E7800"/>
                </a:solidFill>
                <a:latin typeface="Poppins" pitchFamily="2" charset="77"/>
                <a:cs typeface="Poppins" pitchFamily="2" charset="77"/>
              </a:rPr>
              <a:t>AI PLACES DISPLAY AD</a:t>
            </a:r>
          </a:p>
        </p:txBody>
      </p:sp>
      <p:sp>
        <p:nvSpPr>
          <p:cNvPr id="179" name="Hexagon 178">
            <a:extLst>
              <a:ext uri="{FF2B5EF4-FFF2-40B4-BE49-F238E27FC236}">
                <a16:creationId xmlns:a16="http://schemas.microsoft.com/office/drawing/2014/main" id="{CD08432C-911F-27AA-3BD3-D5791CE712ED}"/>
              </a:ext>
            </a:extLst>
          </p:cNvPr>
          <p:cNvSpPr/>
          <p:nvPr/>
        </p:nvSpPr>
        <p:spPr>
          <a:xfrm>
            <a:off x="9211093" y="2106680"/>
            <a:ext cx="394919" cy="340448"/>
          </a:xfrm>
          <a:prstGeom prst="hexagon">
            <a:avLst/>
          </a:prstGeom>
          <a:solidFill>
            <a:srgbClr val="EAAA08"/>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26" name="TextBox 25">
            <a:extLst>
              <a:ext uri="{FF2B5EF4-FFF2-40B4-BE49-F238E27FC236}">
                <a16:creationId xmlns:a16="http://schemas.microsoft.com/office/drawing/2014/main" id="{6B9C8552-156D-EFBC-3151-43910B6FC9E9}"/>
              </a:ext>
            </a:extLst>
          </p:cNvPr>
          <p:cNvSpPr txBox="1"/>
          <p:nvPr/>
        </p:nvSpPr>
        <p:spPr>
          <a:xfrm>
            <a:off x="3816520" y="779731"/>
            <a:ext cx="5373710" cy="492443"/>
          </a:xfrm>
          <a:prstGeom prst="rect">
            <a:avLst/>
          </a:prstGeom>
          <a:noFill/>
        </p:spPr>
        <p:txBody>
          <a:bodyPr wrap="square" lIns="91440" tIns="0" rIns="91440" bIns="0" anchor="t">
            <a:spAutoFit/>
          </a:bodyPr>
          <a:lstStyle/>
          <a:p>
            <a:pPr algn="r"/>
            <a:r>
              <a:rPr lang="en-US" sz="1600" err="1">
                <a:solidFill>
                  <a:schemeClr val="accent1"/>
                </a:solidFill>
                <a:latin typeface="Poppins"/>
                <a:cs typeface="Poppins"/>
              </a:rPr>
              <a:t>IntentKey</a:t>
            </a:r>
            <a:r>
              <a:rPr lang="en-US" sz="1600">
                <a:solidFill>
                  <a:schemeClr val="accent1"/>
                </a:solidFill>
                <a:latin typeface="Poppins"/>
                <a:cs typeface="Poppins"/>
              </a:rPr>
              <a:t>® connects with audiences by matching concepts to predictive media consumption.</a:t>
            </a:r>
          </a:p>
        </p:txBody>
      </p:sp>
      <p:sp>
        <p:nvSpPr>
          <p:cNvPr id="187" name="TextBox 186">
            <a:extLst>
              <a:ext uri="{FF2B5EF4-FFF2-40B4-BE49-F238E27FC236}">
                <a16:creationId xmlns:a16="http://schemas.microsoft.com/office/drawing/2014/main" id="{C674777B-D3A1-E048-A01E-3BEFBB7A1F7C}"/>
              </a:ext>
            </a:extLst>
          </p:cNvPr>
          <p:cNvSpPr txBox="1"/>
          <p:nvPr/>
        </p:nvSpPr>
        <p:spPr>
          <a:xfrm>
            <a:off x="220093" y="287109"/>
            <a:ext cx="4047108" cy="1015663"/>
          </a:xfrm>
          <a:prstGeom prst="rect">
            <a:avLst/>
          </a:prstGeom>
          <a:noFill/>
        </p:spPr>
        <p:txBody>
          <a:bodyPr wrap="square" lIns="91440" tIns="45720" rIns="91440" bIns="45720" anchor="t">
            <a:spAutoFit/>
          </a:bodyPr>
          <a:lstStyle/>
          <a:p>
            <a:pPr>
              <a:defRPr/>
            </a:pPr>
            <a:r>
              <a:rPr lang="en-US" sz="6000" kern="0" spc="-150">
                <a:solidFill>
                  <a:srgbClr val="191931"/>
                </a:solidFill>
                <a:latin typeface="Poppins SemiBold"/>
                <a:cs typeface="Poppins SemiBold"/>
              </a:rPr>
              <a:t>HOW IT</a:t>
            </a:r>
            <a:endParaRPr lang="en-US" sz="6000" spc="-150">
              <a:solidFill>
                <a:srgbClr val="191931"/>
              </a:solidFill>
            </a:endParaRPr>
          </a:p>
        </p:txBody>
      </p:sp>
      <p:sp>
        <p:nvSpPr>
          <p:cNvPr id="188" name="TextBox 187">
            <a:extLst>
              <a:ext uri="{FF2B5EF4-FFF2-40B4-BE49-F238E27FC236}">
                <a16:creationId xmlns:a16="http://schemas.microsoft.com/office/drawing/2014/main" id="{793281C1-FC93-EDF9-DCCC-DBEC662FAFE5}"/>
              </a:ext>
            </a:extLst>
          </p:cNvPr>
          <p:cNvSpPr txBox="1"/>
          <p:nvPr/>
        </p:nvSpPr>
        <p:spPr>
          <a:xfrm>
            <a:off x="220092" y="963268"/>
            <a:ext cx="3264584" cy="1015663"/>
          </a:xfrm>
          <a:prstGeom prst="rect">
            <a:avLst/>
          </a:prstGeom>
          <a:noFill/>
        </p:spPr>
        <p:txBody>
          <a:bodyPr wrap="square">
            <a:spAutoFit/>
          </a:bodyPr>
          <a:lstStyle/>
          <a:p>
            <a:r>
              <a:rPr lang="en-US" sz="6000" kern="0" spc="-150">
                <a:solidFill>
                  <a:srgbClr val="191931"/>
                </a:solidFill>
                <a:latin typeface="Poppins SemiBold"/>
                <a:cs typeface="Poppins SemiBold"/>
              </a:rPr>
              <a:t>WORKS</a:t>
            </a:r>
          </a:p>
        </p:txBody>
      </p:sp>
      <p:grpSp>
        <p:nvGrpSpPr>
          <p:cNvPr id="10" name="Group 9">
            <a:extLst>
              <a:ext uri="{FF2B5EF4-FFF2-40B4-BE49-F238E27FC236}">
                <a16:creationId xmlns:a16="http://schemas.microsoft.com/office/drawing/2014/main" id="{EDAFA9D8-7002-2A08-E5A2-3E5C2741ABD3}"/>
              </a:ext>
            </a:extLst>
          </p:cNvPr>
          <p:cNvGrpSpPr/>
          <p:nvPr/>
        </p:nvGrpSpPr>
        <p:grpSpPr>
          <a:xfrm rot="14400000">
            <a:off x="7595413" y="1829069"/>
            <a:ext cx="757263" cy="159907"/>
            <a:chOff x="10658529" y="2940479"/>
            <a:chExt cx="757263" cy="159907"/>
          </a:xfrm>
        </p:grpSpPr>
        <p:grpSp>
          <p:nvGrpSpPr>
            <p:cNvPr id="11" name="Group 10">
              <a:extLst>
                <a:ext uri="{FF2B5EF4-FFF2-40B4-BE49-F238E27FC236}">
                  <a16:creationId xmlns:a16="http://schemas.microsoft.com/office/drawing/2014/main" id="{9FE33810-78D3-B24E-C101-42CA79B01006}"/>
                </a:ext>
              </a:extLst>
            </p:cNvPr>
            <p:cNvGrpSpPr/>
            <p:nvPr/>
          </p:nvGrpSpPr>
          <p:grpSpPr>
            <a:xfrm>
              <a:off x="11255885" y="2940479"/>
              <a:ext cx="159907" cy="159907"/>
              <a:chOff x="8686800" y="563285"/>
              <a:chExt cx="831555" cy="831555"/>
            </a:xfrm>
          </p:grpSpPr>
          <p:sp>
            <p:nvSpPr>
              <p:cNvPr id="13" name="Oval 12">
                <a:extLst>
                  <a:ext uri="{FF2B5EF4-FFF2-40B4-BE49-F238E27FC236}">
                    <a16:creationId xmlns:a16="http://schemas.microsoft.com/office/drawing/2014/main" id="{D6498D94-915F-4F5A-0139-F09CCEBD006A}"/>
                  </a:ext>
                </a:extLst>
              </p:cNvPr>
              <p:cNvSpPr/>
              <p:nvPr/>
            </p:nvSpPr>
            <p:spPr>
              <a:xfrm>
                <a:off x="8686800" y="563285"/>
                <a:ext cx="831555" cy="831555"/>
              </a:xfrm>
              <a:prstGeom prst="ellipse">
                <a:avLst/>
              </a:prstGeom>
              <a:solidFill>
                <a:srgbClr val="EAAA08">
                  <a:alpha val="45000"/>
                </a:srgbClr>
              </a:solidFill>
              <a:ln w="12700" cmpd="sng">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57C4CD6-DC7C-ED37-F3A9-6A2AB4787CA2}"/>
                  </a:ext>
                </a:extLst>
              </p:cNvPr>
              <p:cNvSpPr/>
              <p:nvPr/>
            </p:nvSpPr>
            <p:spPr>
              <a:xfrm>
                <a:off x="8832754" y="709239"/>
                <a:ext cx="539646" cy="539646"/>
              </a:xfrm>
              <a:prstGeom prst="ellipse">
                <a:avLst/>
              </a:prstGeom>
              <a:solidFill>
                <a:srgbClr val="EAAA08"/>
              </a:solidFill>
              <a:ln w="19050" cmpd="sng">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Straight Arrow Connector 41">
              <a:extLst>
                <a:ext uri="{FF2B5EF4-FFF2-40B4-BE49-F238E27FC236}">
                  <a16:creationId xmlns:a16="http://schemas.microsoft.com/office/drawing/2014/main" id="{ED9F3043-E513-F95D-3754-0208700F38A4}"/>
                </a:ext>
              </a:extLst>
            </p:cNvPr>
            <p:cNvSpPr/>
            <p:nvPr/>
          </p:nvSpPr>
          <p:spPr>
            <a:xfrm rot="16200000" flipV="1">
              <a:off x="10987918" y="2668771"/>
              <a:ext cx="18223" cy="677001"/>
            </a:xfrm>
            <a:prstGeom prst="line">
              <a:avLst/>
            </a:prstGeom>
            <a:ln w="19050">
              <a:solidFill>
                <a:srgbClr val="EAAA08"/>
              </a:solidFill>
              <a:tailEnd type="oval"/>
            </a:ln>
          </p:spPr>
          <p:txBody>
            <a:bodyPr lIns="45719" rIns="45719"/>
            <a:lstStyle/>
            <a:p>
              <a:pPr>
                <a:defRPr>
                  <a:latin typeface="+mj-lt"/>
                  <a:ea typeface="+mj-ea"/>
                  <a:cs typeface="+mj-cs"/>
                  <a:sym typeface="Calibri"/>
                </a:defRPr>
              </a:pPr>
              <a:endParaRPr/>
            </a:p>
          </p:txBody>
        </p:sp>
      </p:grpSp>
      <p:grpSp>
        <p:nvGrpSpPr>
          <p:cNvPr id="18" name="Group 17">
            <a:extLst>
              <a:ext uri="{FF2B5EF4-FFF2-40B4-BE49-F238E27FC236}">
                <a16:creationId xmlns:a16="http://schemas.microsoft.com/office/drawing/2014/main" id="{1F1D73E4-2E00-B1FE-EC61-527785DCC4B4}"/>
              </a:ext>
            </a:extLst>
          </p:cNvPr>
          <p:cNvGrpSpPr/>
          <p:nvPr/>
        </p:nvGrpSpPr>
        <p:grpSpPr>
          <a:xfrm>
            <a:off x="6690244" y="4725355"/>
            <a:ext cx="1335958" cy="881797"/>
            <a:chOff x="5062911" y="5328046"/>
            <a:chExt cx="1335958" cy="881797"/>
          </a:xfrm>
        </p:grpSpPr>
        <p:pic>
          <p:nvPicPr>
            <p:cNvPr id="19" name="Picture 18" descr="A screenshot of a website&#10;&#10;AI-generated content may be incorrect.">
              <a:extLst>
                <a:ext uri="{FF2B5EF4-FFF2-40B4-BE49-F238E27FC236}">
                  <a16:creationId xmlns:a16="http://schemas.microsoft.com/office/drawing/2014/main" id="{BB78F0E8-A04E-B849-EA50-699F0B6E5C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43383" y="5397461"/>
              <a:ext cx="1183005" cy="761674"/>
            </a:xfrm>
            <a:prstGeom prst="rect">
              <a:avLst/>
            </a:prstGeom>
          </p:spPr>
        </p:pic>
        <p:sp>
          <p:nvSpPr>
            <p:cNvPr id="20" name="Rectangle 19">
              <a:extLst>
                <a:ext uri="{FF2B5EF4-FFF2-40B4-BE49-F238E27FC236}">
                  <a16:creationId xmlns:a16="http://schemas.microsoft.com/office/drawing/2014/main" id="{F5C14BC8-A64D-E262-FFA0-1042533DE8FA}"/>
                </a:ext>
              </a:extLst>
            </p:cNvPr>
            <p:cNvSpPr/>
            <p:nvPr/>
          </p:nvSpPr>
          <p:spPr>
            <a:xfrm>
              <a:off x="5945571" y="5537034"/>
              <a:ext cx="362185" cy="6501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9220F2D0-D141-8CB1-2E71-9E1A2EF101C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09129" y="5530864"/>
              <a:ext cx="1258719" cy="608842"/>
            </a:xfrm>
            <a:prstGeom prst="rect">
              <a:avLst/>
            </a:prstGeom>
          </p:spPr>
        </p:pic>
        <p:pic>
          <p:nvPicPr>
            <p:cNvPr id="22" name="Picture 21">
              <a:extLst>
                <a:ext uri="{FF2B5EF4-FFF2-40B4-BE49-F238E27FC236}">
                  <a16:creationId xmlns:a16="http://schemas.microsoft.com/office/drawing/2014/main" id="{4457417E-DF54-0C3A-E118-D4AD10F362F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62911" y="5328046"/>
              <a:ext cx="1335958" cy="881797"/>
            </a:xfrm>
            <a:prstGeom prst="rect">
              <a:avLst/>
            </a:prstGeom>
          </p:spPr>
        </p:pic>
      </p:grpSp>
      <p:grpSp>
        <p:nvGrpSpPr>
          <p:cNvPr id="23" name="Group 22">
            <a:extLst>
              <a:ext uri="{FF2B5EF4-FFF2-40B4-BE49-F238E27FC236}">
                <a16:creationId xmlns:a16="http://schemas.microsoft.com/office/drawing/2014/main" id="{8A11AB1D-18C7-2275-73D3-961A60312DD9}"/>
              </a:ext>
            </a:extLst>
          </p:cNvPr>
          <p:cNvGrpSpPr/>
          <p:nvPr/>
        </p:nvGrpSpPr>
        <p:grpSpPr>
          <a:xfrm>
            <a:off x="9096683" y="3539976"/>
            <a:ext cx="2832506" cy="1858347"/>
            <a:chOff x="8591392" y="4273676"/>
            <a:chExt cx="2832506" cy="1858347"/>
          </a:xfrm>
        </p:grpSpPr>
        <p:pic>
          <p:nvPicPr>
            <p:cNvPr id="24" name="Picture 23" descr="A screenshot of a website&#10;&#10;AI-generated content may be incorrect.">
              <a:extLst>
                <a:ext uri="{FF2B5EF4-FFF2-40B4-BE49-F238E27FC236}">
                  <a16:creationId xmlns:a16="http://schemas.microsoft.com/office/drawing/2014/main" id="{C00D6FAB-9041-217E-EA14-89F497245D8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713487" y="4404714"/>
              <a:ext cx="2653617" cy="1708523"/>
            </a:xfrm>
            <a:prstGeom prst="rect">
              <a:avLst/>
            </a:prstGeom>
          </p:spPr>
        </p:pic>
        <p:pic>
          <p:nvPicPr>
            <p:cNvPr id="25" name="Picture 24">
              <a:extLst>
                <a:ext uri="{FF2B5EF4-FFF2-40B4-BE49-F238E27FC236}">
                  <a16:creationId xmlns:a16="http://schemas.microsoft.com/office/drawing/2014/main" id="{BF79E584-B47A-BA90-8092-9F6F3618E6C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746659" y="4736612"/>
              <a:ext cx="2606051" cy="1260546"/>
            </a:xfrm>
            <a:prstGeom prst="rect">
              <a:avLst/>
            </a:prstGeom>
          </p:spPr>
        </p:pic>
        <p:pic>
          <p:nvPicPr>
            <p:cNvPr id="27" name="Picture 26">
              <a:extLst>
                <a:ext uri="{FF2B5EF4-FFF2-40B4-BE49-F238E27FC236}">
                  <a16:creationId xmlns:a16="http://schemas.microsoft.com/office/drawing/2014/main" id="{7142599C-205A-AF98-B863-F3644EB3CE4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591392" y="4273676"/>
              <a:ext cx="2832506" cy="1858347"/>
            </a:xfrm>
            <a:prstGeom prst="rect">
              <a:avLst/>
            </a:prstGeom>
          </p:spPr>
        </p:pic>
        <p:sp>
          <p:nvSpPr>
            <p:cNvPr id="28" name="Rectangle 27">
              <a:extLst>
                <a:ext uri="{FF2B5EF4-FFF2-40B4-BE49-F238E27FC236}">
                  <a16:creationId xmlns:a16="http://schemas.microsoft.com/office/drawing/2014/main" id="{5319113D-3C36-CB15-D9D6-18B94D248FF2}"/>
                </a:ext>
              </a:extLst>
            </p:cNvPr>
            <p:cNvSpPr/>
            <p:nvPr/>
          </p:nvSpPr>
          <p:spPr>
            <a:xfrm>
              <a:off x="10561581" y="4701431"/>
              <a:ext cx="685539" cy="12605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D2C70158-45FF-4C9A-B517-5CBBC80B0CEE}"/>
                </a:ext>
              </a:extLst>
            </p:cNvPr>
            <p:cNvPicPr>
              <a:picLocks noChangeAspect="1"/>
            </p:cNvPicPr>
            <p:nvPr/>
          </p:nvPicPr>
          <p:blipFill>
            <a:blip r:embed="rId10" cstate="email">
              <a:extLst>
                <a:ext uri="{28A0092B-C50C-407E-A947-70E740481C1C}">
                  <a14:useLocalDpi xmlns:a14="http://schemas.microsoft.com/office/drawing/2010/main"/>
                </a:ext>
              </a:extLst>
            </a:blip>
            <a:srcRect b="-7658"/>
            <a:stretch>
              <a:fillRect/>
            </a:stretch>
          </p:blipFill>
          <p:spPr>
            <a:xfrm>
              <a:off x="10584846" y="4781718"/>
              <a:ext cx="642399" cy="483466"/>
            </a:xfrm>
            <a:prstGeom prst="rect">
              <a:avLst/>
            </a:prstGeom>
          </p:spPr>
        </p:pic>
        <p:sp>
          <p:nvSpPr>
            <p:cNvPr id="31" name="Rectangle 30">
              <a:extLst>
                <a:ext uri="{FF2B5EF4-FFF2-40B4-BE49-F238E27FC236}">
                  <a16:creationId xmlns:a16="http://schemas.microsoft.com/office/drawing/2014/main" id="{8E339B2E-4CEB-B353-A92B-B2972651A79D}"/>
                </a:ext>
              </a:extLst>
            </p:cNvPr>
            <p:cNvSpPr/>
            <p:nvPr/>
          </p:nvSpPr>
          <p:spPr>
            <a:xfrm>
              <a:off x="10584846" y="5155745"/>
              <a:ext cx="645185" cy="65511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C1875A44-6A8F-7118-F7FA-185078CA3112}"/>
                </a:ext>
              </a:extLst>
            </p:cNvPr>
            <p:cNvSpPr txBox="1"/>
            <p:nvPr/>
          </p:nvSpPr>
          <p:spPr>
            <a:xfrm>
              <a:off x="10561581" y="5202837"/>
              <a:ext cx="746863" cy="461665"/>
            </a:xfrm>
            <a:prstGeom prst="rect">
              <a:avLst/>
            </a:prstGeom>
            <a:noFill/>
          </p:spPr>
          <p:txBody>
            <a:bodyPr wrap="square" rtlCol="0">
              <a:spAutoFit/>
            </a:bodyPr>
            <a:lstStyle/>
            <a:p>
              <a:r>
                <a:rPr lang="en-US" sz="500" b="1">
                  <a:solidFill>
                    <a:schemeClr val="bg1"/>
                  </a:solidFill>
                  <a:latin typeface="Poppins" pitchFamily="2" charset="77"/>
                  <a:cs typeface="Poppins" pitchFamily="2" charset="77"/>
                </a:rPr>
                <a:t>Keep Your Smile Bright with</a:t>
              </a:r>
              <a:r>
                <a:rPr lang="en-US" sz="500" b="1">
                  <a:latin typeface="Poppins" pitchFamily="2" charset="77"/>
                  <a:cs typeface="Poppins" pitchFamily="2" charset="77"/>
                </a:rPr>
                <a:t> </a:t>
              </a:r>
              <a:r>
                <a:rPr lang="en-US" sz="700" b="1">
                  <a:solidFill>
                    <a:srgbClr val="00B0F0"/>
                  </a:solidFill>
                  <a:latin typeface="Poppins" pitchFamily="2" charset="77"/>
                  <a:cs typeface="Poppins" pitchFamily="2" charset="77"/>
                </a:rPr>
                <a:t>Better Coverage</a:t>
              </a:r>
              <a:endParaRPr lang="en-US" sz="500" b="1">
                <a:solidFill>
                  <a:srgbClr val="00B0F0"/>
                </a:solidFill>
                <a:latin typeface="Poppins" pitchFamily="2" charset="77"/>
                <a:cs typeface="Poppins" pitchFamily="2" charset="77"/>
              </a:endParaRPr>
            </a:p>
          </p:txBody>
        </p:sp>
        <p:sp>
          <p:nvSpPr>
            <p:cNvPr id="45" name="Rounded Rectangle 44">
              <a:extLst>
                <a:ext uri="{FF2B5EF4-FFF2-40B4-BE49-F238E27FC236}">
                  <a16:creationId xmlns:a16="http://schemas.microsoft.com/office/drawing/2014/main" id="{1A2D8FBC-38C7-FBBC-3320-1CE75A3B975E}"/>
                </a:ext>
              </a:extLst>
            </p:cNvPr>
            <p:cNvSpPr/>
            <p:nvPr/>
          </p:nvSpPr>
          <p:spPr>
            <a:xfrm>
              <a:off x="10688337" y="5649152"/>
              <a:ext cx="445153" cy="86820"/>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28DFA66E-0A5C-F985-EA99-773434E41C59}"/>
                </a:ext>
              </a:extLst>
            </p:cNvPr>
            <p:cNvSpPr txBox="1"/>
            <p:nvPr/>
          </p:nvSpPr>
          <p:spPr>
            <a:xfrm>
              <a:off x="10679842" y="5615618"/>
              <a:ext cx="628602" cy="153888"/>
            </a:xfrm>
            <a:prstGeom prst="rect">
              <a:avLst/>
            </a:prstGeom>
            <a:noFill/>
          </p:spPr>
          <p:txBody>
            <a:bodyPr wrap="square" rtlCol="0">
              <a:spAutoFit/>
            </a:bodyPr>
            <a:lstStyle/>
            <a:p>
              <a:r>
                <a:rPr lang="en-US" sz="400" b="1">
                  <a:latin typeface="Poppins" pitchFamily="2" charset="77"/>
                  <a:cs typeface="Poppins" pitchFamily="2" charset="77"/>
                </a:rPr>
                <a:t>Enroll Now&gt;</a:t>
              </a:r>
            </a:p>
          </p:txBody>
        </p:sp>
      </p:grpSp>
      <p:grpSp>
        <p:nvGrpSpPr>
          <p:cNvPr id="172" name="Group 171">
            <a:extLst>
              <a:ext uri="{FF2B5EF4-FFF2-40B4-BE49-F238E27FC236}">
                <a16:creationId xmlns:a16="http://schemas.microsoft.com/office/drawing/2014/main" id="{9F25B460-88C7-064E-A6E6-0F154346FB27}"/>
              </a:ext>
            </a:extLst>
          </p:cNvPr>
          <p:cNvGrpSpPr/>
          <p:nvPr/>
        </p:nvGrpSpPr>
        <p:grpSpPr>
          <a:xfrm rot="7136725">
            <a:off x="10378684" y="5369498"/>
            <a:ext cx="1176686" cy="412076"/>
            <a:chOff x="10239106" y="2688310"/>
            <a:chExt cx="1176686" cy="412076"/>
          </a:xfrm>
        </p:grpSpPr>
        <p:grpSp>
          <p:nvGrpSpPr>
            <p:cNvPr id="173" name="Group 172">
              <a:extLst>
                <a:ext uri="{FF2B5EF4-FFF2-40B4-BE49-F238E27FC236}">
                  <a16:creationId xmlns:a16="http://schemas.microsoft.com/office/drawing/2014/main" id="{3D3248A0-7CD0-90E4-82BC-A44DC70E146F}"/>
                </a:ext>
              </a:extLst>
            </p:cNvPr>
            <p:cNvGrpSpPr/>
            <p:nvPr/>
          </p:nvGrpSpPr>
          <p:grpSpPr>
            <a:xfrm>
              <a:off x="11255885" y="2940479"/>
              <a:ext cx="159907" cy="159907"/>
              <a:chOff x="8686800" y="563285"/>
              <a:chExt cx="831555" cy="831555"/>
            </a:xfrm>
          </p:grpSpPr>
          <p:sp>
            <p:nvSpPr>
              <p:cNvPr id="175" name="Oval 174">
                <a:extLst>
                  <a:ext uri="{FF2B5EF4-FFF2-40B4-BE49-F238E27FC236}">
                    <a16:creationId xmlns:a16="http://schemas.microsoft.com/office/drawing/2014/main" id="{4DCF4814-D6EC-97ED-CDD9-0FEC3A6B4758}"/>
                  </a:ext>
                </a:extLst>
              </p:cNvPr>
              <p:cNvSpPr/>
              <p:nvPr/>
            </p:nvSpPr>
            <p:spPr>
              <a:xfrm>
                <a:off x="8686800" y="563285"/>
                <a:ext cx="831555" cy="831555"/>
              </a:xfrm>
              <a:prstGeom prst="ellipse">
                <a:avLst/>
              </a:prstGeom>
              <a:solidFill>
                <a:srgbClr val="EAAA08">
                  <a:alpha val="45000"/>
                </a:srgbClr>
              </a:solidFill>
              <a:ln w="12700" cmpd="sng">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a:extLst>
                  <a:ext uri="{FF2B5EF4-FFF2-40B4-BE49-F238E27FC236}">
                    <a16:creationId xmlns:a16="http://schemas.microsoft.com/office/drawing/2014/main" id="{EA1B6528-8654-8525-9853-3F1CFD519AA0}"/>
                  </a:ext>
                </a:extLst>
              </p:cNvPr>
              <p:cNvSpPr/>
              <p:nvPr/>
            </p:nvSpPr>
            <p:spPr>
              <a:xfrm>
                <a:off x="8832754" y="709239"/>
                <a:ext cx="539646" cy="539646"/>
              </a:xfrm>
              <a:prstGeom prst="ellipse">
                <a:avLst/>
              </a:prstGeom>
              <a:solidFill>
                <a:srgbClr val="EAAA08"/>
              </a:solidFill>
              <a:ln w="19050" cmpd="sng">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4" name="Straight Arrow Connector 41">
              <a:extLst>
                <a:ext uri="{FF2B5EF4-FFF2-40B4-BE49-F238E27FC236}">
                  <a16:creationId xmlns:a16="http://schemas.microsoft.com/office/drawing/2014/main" id="{FBC0CCD1-BBB5-6753-5BED-541DCD320090}"/>
                </a:ext>
              </a:extLst>
            </p:cNvPr>
            <p:cNvSpPr/>
            <p:nvPr/>
          </p:nvSpPr>
          <p:spPr>
            <a:xfrm rot="16200000" flipV="1">
              <a:off x="10623282" y="2304134"/>
              <a:ext cx="328074" cy="1096425"/>
            </a:xfrm>
            <a:prstGeom prst="line">
              <a:avLst/>
            </a:prstGeom>
            <a:ln w="19050">
              <a:solidFill>
                <a:srgbClr val="EAAA08"/>
              </a:solidFill>
              <a:tailEnd type="oval"/>
            </a:ln>
          </p:spPr>
          <p:txBody>
            <a:bodyPr lIns="45719" rIns="45719"/>
            <a:lstStyle/>
            <a:p>
              <a:pPr>
                <a:defRPr>
                  <a:latin typeface="+mj-lt"/>
                  <a:ea typeface="+mj-ea"/>
                  <a:cs typeface="+mj-cs"/>
                  <a:sym typeface="Calibri"/>
                </a:defRPr>
              </a:pPr>
              <a:endParaRPr/>
            </a:p>
          </p:txBody>
        </p:sp>
      </p:grpSp>
      <p:sp>
        <p:nvSpPr>
          <p:cNvPr id="180" name="Hexagon 179">
            <a:extLst>
              <a:ext uri="{FF2B5EF4-FFF2-40B4-BE49-F238E27FC236}">
                <a16:creationId xmlns:a16="http://schemas.microsoft.com/office/drawing/2014/main" id="{B5B1B963-5A84-DA92-5A92-E8D6829EF55C}"/>
              </a:ext>
            </a:extLst>
          </p:cNvPr>
          <p:cNvSpPr/>
          <p:nvPr/>
        </p:nvSpPr>
        <p:spPr>
          <a:xfrm>
            <a:off x="9024667" y="5160407"/>
            <a:ext cx="394919" cy="340448"/>
          </a:xfrm>
          <a:prstGeom prst="hexagon">
            <a:avLst/>
          </a:prstGeom>
          <a:solidFill>
            <a:srgbClr val="EAAA08"/>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181" name="Hexagon 180">
            <a:extLst>
              <a:ext uri="{FF2B5EF4-FFF2-40B4-BE49-F238E27FC236}">
                <a16:creationId xmlns:a16="http://schemas.microsoft.com/office/drawing/2014/main" id="{80D86F0F-204E-C22B-F2FD-F997E517379E}"/>
              </a:ext>
            </a:extLst>
          </p:cNvPr>
          <p:cNvSpPr/>
          <p:nvPr/>
        </p:nvSpPr>
        <p:spPr>
          <a:xfrm flipV="1">
            <a:off x="6538389" y="5489478"/>
            <a:ext cx="394919" cy="340448"/>
          </a:xfrm>
          <a:prstGeom prst="hexagon">
            <a:avLst/>
          </a:prstGeom>
          <a:solidFill>
            <a:srgbClr val="EAAA08"/>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pic>
        <p:nvPicPr>
          <p:cNvPr id="32" name="Picture 31" descr="A blue text on a black background&#10;&#10;AI-generated content may be incorrect.">
            <a:extLst>
              <a:ext uri="{FF2B5EF4-FFF2-40B4-BE49-F238E27FC236}">
                <a16:creationId xmlns:a16="http://schemas.microsoft.com/office/drawing/2014/main" id="{295E1EC4-8ADA-15E1-9C6E-6E88684C457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918308" y="3688934"/>
            <a:ext cx="1432353" cy="449848"/>
          </a:xfrm>
          <a:prstGeom prst="rect">
            <a:avLst/>
          </a:prstGeom>
        </p:spPr>
      </p:pic>
      <p:pic>
        <p:nvPicPr>
          <p:cNvPr id="34" name="Picture 33">
            <a:extLst>
              <a:ext uri="{FF2B5EF4-FFF2-40B4-BE49-F238E27FC236}">
                <a16:creationId xmlns:a16="http://schemas.microsoft.com/office/drawing/2014/main" id="{1931DC28-4FC5-41FC-7C8F-4111BD4A813A}"/>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7269931" y="3403076"/>
            <a:ext cx="1489510" cy="828751"/>
          </a:xfrm>
          <a:prstGeom prst="rect">
            <a:avLst/>
          </a:prstGeom>
          <a:ln>
            <a:solidFill>
              <a:schemeClr val="tx1"/>
            </a:solidFill>
          </a:ln>
        </p:spPr>
      </p:pic>
      <p:sp>
        <p:nvSpPr>
          <p:cNvPr id="178" name="Hexagon 177">
            <a:extLst>
              <a:ext uri="{FF2B5EF4-FFF2-40B4-BE49-F238E27FC236}">
                <a16:creationId xmlns:a16="http://schemas.microsoft.com/office/drawing/2014/main" id="{86F95BEB-C44F-DBD1-9007-7E0CFE275E18}"/>
              </a:ext>
            </a:extLst>
          </p:cNvPr>
          <p:cNvSpPr/>
          <p:nvPr/>
        </p:nvSpPr>
        <p:spPr>
          <a:xfrm>
            <a:off x="7025337" y="3310014"/>
            <a:ext cx="394919" cy="340448"/>
          </a:xfrm>
          <a:prstGeom prst="hexagon">
            <a:avLst/>
          </a:prstGeom>
          <a:solidFill>
            <a:srgbClr val="EAAA08"/>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5" name="TextBox 4">
            <a:extLst>
              <a:ext uri="{FF2B5EF4-FFF2-40B4-BE49-F238E27FC236}">
                <a16:creationId xmlns:a16="http://schemas.microsoft.com/office/drawing/2014/main" id="{C6EFC202-E192-3FA0-BABC-57B8BAB0B539}"/>
              </a:ext>
            </a:extLst>
          </p:cNvPr>
          <p:cNvSpPr txBox="1"/>
          <p:nvPr/>
        </p:nvSpPr>
        <p:spPr>
          <a:xfrm>
            <a:off x="10627360" y="6594950"/>
            <a:ext cx="1910080" cy="263050"/>
          </a:xfrm>
          <a:prstGeom prst="rect">
            <a:avLst/>
          </a:prstGeom>
          <a:noFill/>
        </p:spPr>
        <p:txBody>
          <a:bodyPr wrap="square" lIns="91440" tIns="45720" rIns="91440" bIns="45720" anchor="t">
            <a:spAutoFit/>
          </a:bodyPr>
          <a:lstStyle/>
          <a:p>
            <a:pPr>
              <a:buNone/>
            </a:pPr>
            <a:r>
              <a:rPr lang="en-US" sz="1050" i="1">
                <a:solidFill>
                  <a:schemeClr val="accent2"/>
                </a:solidFill>
                <a:latin typeface="Poppins"/>
                <a:cs typeface="Poppins"/>
              </a:rPr>
              <a:t>Sample Model Only</a:t>
            </a:r>
            <a:endParaRPr lang="en-US" sz="1000" i="1">
              <a:solidFill>
                <a:schemeClr val="accent2"/>
              </a:solidFill>
              <a:latin typeface="Poppins"/>
              <a:cs typeface="Poppins"/>
            </a:endParaRPr>
          </a:p>
        </p:txBody>
      </p:sp>
    </p:spTree>
    <p:extLst>
      <p:ext uri="{BB962C8B-B14F-4D97-AF65-F5344CB8AC3E}">
        <p14:creationId xmlns:p14="http://schemas.microsoft.com/office/powerpoint/2010/main" val="77439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17863-54A4-5C80-D589-9F2DE34F59B8}"/>
            </a:ext>
          </a:extLst>
        </p:cNvPr>
        <p:cNvGrpSpPr/>
        <p:nvPr/>
      </p:nvGrpSpPr>
      <p:grpSpPr>
        <a:xfrm>
          <a:off x="0" y="0"/>
          <a:ext cx="0" cy="0"/>
          <a:chOff x="0" y="0"/>
          <a:chExt cx="0" cy="0"/>
        </a:xfrm>
      </p:grpSpPr>
      <p:sp>
        <p:nvSpPr>
          <p:cNvPr id="11" name="Hexagon 10">
            <a:extLst>
              <a:ext uri="{FF2B5EF4-FFF2-40B4-BE49-F238E27FC236}">
                <a16:creationId xmlns:a16="http://schemas.microsoft.com/office/drawing/2014/main" id="{D85C8CB4-7E8A-CBA9-9A3D-E7AAFE85E092}"/>
              </a:ext>
            </a:extLst>
          </p:cNvPr>
          <p:cNvSpPr/>
          <p:nvPr/>
        </p:nvSpPr>
        <p:spPr>
          <a:xfrm>
            <a:off x="-316443" y="2988041"/>
            <a:ext cx="3734400" cy="3219316"/>
          </a:xfrm>
          <a:prstGeom prst="hexagon">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Poppins" pitchFamily="2" charset="77"/>
              <a:cs typeface="Poppins" pitchFamily="2" charset="77"/>
            </a:endParaRPr>
          </a:p>
        </p:txBody>
      </p:sp>
      <p:sp>
        <p:nvSpPr>
          <p:cNvPr id="12" name="Hexagon 11">
            <a:extLst>
              <a:ext uri="{FF2B5EF4-FFF2-40B4-BE49-F238E27FC236}">
                <a16:creationId xmlns:a16="http://schemas.microsoft.com/office/drawing/2014/main" id="{1C0A632A-37B5-637A-C5FB-1682C9E187CD}"/>
              </a:ext>
            </a:extLst>
          </p:cNvPr>
          <p:cNvSpPr/>
          <p:nvPr/>
        </p:nvSpPr>
        <p:spPr>
          <a:xfrm>
            <a:off x="2678045" y="1358192"/>
            <a:ext cx="3734400" cy="3219316"/>
          </a:xfrm>
          <a:prstGeom prst="hexagon">
            <a:avLst/>
          </a:prstGeom>
          <a:solidFill>
            <a:schemeClr val="accent1"/>
          </a:solidFill>
          <a:ln>
            <a:solidFill>
              <a:srgbClr val="EAAA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Poppins" pitchFamily="2" charset="77"/>
              <a:cs typeface="Poppins" pitchFamily="2" charset="77"/>
            </a:endParaRPr>
          </a:p>
        </p:txBody>
      </p:sp>
      <p:sp>
        <p:nvSpPr>
          <p:cNvPr id="13" name="Hexagon 12">
            <a:extLst>
              <a:ext uri="{FF2B5EF4-FFF2-40B4-BE49-F238E27FC236}">
                <a16:creationId xmlns:a16="http://schemas.microsoft.com/office/drawing/2014/main" id="{E3FE52F3-1116-A0D6-2F73-5205EA2A49B7}"/>
              </a:ext>
            </a:extLst>
          </p:cNvPr>
          <p:cNvSpPr/>
          <p:nvPr/>
        </p:nvSpPr>
        <p:spPr>
          <a:xfrm>
            <a:off x="5672533" y="2988041"/>
            <a:ext cx="3734400" cy="3219316"/>
          </a:xfrm>
          <a:prstGeom prst="hexagon">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Poppins" pitchFamily="2" charset="77"/>
              <a:cs typeface="Poppins" pitchFamily="2" charset="77"/>
            </a:endParaRPr>
          </a:p>
        </p:txBody>
      </p:sp>
      <p:sp>
        <p:nvSpPr>
          <p:cNvPr id="14" name="Hexagon 13">
            <a:extLst>
              <a:ext uri="{FF2B5EF4-FFF2-40B4-BE49-F238E27FC236}">
                <a16:creationId xmlns:a16="http://schemas.microsoft.com/office/drawing/2014/main" id="{07097805-6AB4-D5D6-B5A7-895D1CB18E05}"/>
              </a:ext>
            </a:extLst>
          </p:cNvPr>
          <p:cNvSpPr/>
          <p:nvPr/>
        </p:nvSpPr>
        <p:spPr>
          <a:xfrm>
            <a:off x="8667020" y="1358192"/>
            <a:ext cx="3734400" cy="3219316"/>
          </a:xfrm>
          <a:prstGeom prst="hexagon">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Poppins" pitchFamily="2" charset="77"/>
              <a:cs typeface="Poppins" pitchFamily="2" charset="77"/>
            </a:endParaRPr>
          </a:p>
        </p:txBody>
      </p:sp>
      <p:sp>
        <p:nvSpPr>
          <p:cNvPr id="7" name="TextBox 6">
            <a:extLst>
              <a:ext uri="{FF2B5EF4-FFF2-40B4-BE49-F238E27FC236}">
                <a16:creationId xmlns:a16="http://schemas.microsoft.com/office/drawing/2014/main" id="{B8C92B81-5CF7-0C30-EE11-B8A58EFDECCA}"/>
              </a:ext>
            </a:extLst>
          </p:cNvPr>
          <p:cNvSpPr txBox="1"/>
          <p:nvPr/>
        </p:nvSpPr>
        <p:spPr>
          <a:xfrm>
            <a:off x="242503" y="287109"/>
            <a:ext cx="9713770" cy="1015663"/>
          </a:xfrm>
          <a:prstGeom prst="rect">
            <a:avLst/>
          </a:prstGeom>
          <a:noFill/>
        </p:spPr>
        <p:txBody>
          <a:bodyPr wrap="square" lIns="91440" tIns="45720" rIns="91440" bIns="45720" anchor="t">
            <a:spAutoFit/>
          </a:bodyPr>
          <a:lstStyle/>
          <a:p>
            <a:pPr>
              <a:defRPr/>
            </a:pPr>
            <a:r>
              <a:rPr lang="en-US" sz="6000" kern="0" spc="-150">
                <a:solidFill>
                  <a:srgbClr val="191931"/>
                </a:solidFill>
                <a:latin typeface="Poppins SemiBold"/>
                <a:cs typeface="Poppins SemiBold"/>
              </a:rPr>
              <a:t>OUR</a:t>
            </a:r>
            <a:endParaRPr lang="en-US" sz="6000" spc="-150">
              <a:solidFill>
                <a:srgbClr val="191931"/>
              </a:solidFill>
            </a:endParaRPr>
          </a:p>
        </p:txBody>
      </p:sp>
      <p:sp>
        <p:nvSpPr>
          <p:cNvPr id="2" name="TextBox 1">
            <a:extLst>
              <a:ext uri="{FF2B5EF4-FFF2-40B4-BE49-F238E27FC236}">
                <a16:creationId xmlns:a16="http://schemas.microsoft.com/office/drawing/2014/main" id="{4DC93E2E-25AA-6C88-B22F-DC9DD1833A74}"/>
              </a:ext>
            </a:extLst>
          </p:cNvPr>
          <p:cNvSpPr txBox="1"/>
          <p:nvPr/>
        </p:nvSpPr>
        <p:spPr>
          <a:xfrm>
            <a:off x="274205" y="3741732"/>
            <a:ext cx="2553106" cy="1785104"/>
          </a:xfrm>
          <a:prstGeom prst="rect">
            <a:avLst/>
          </a:prstGeom>
          <a:noFill/>
        </p:spPr>
        <p:txBody>
          <a:bodyPr wrap="square" lIns="91440" tIns="45720" rIns="91440" bIns="45720" anchor="t">
            <a:spAutoFit/>
          </a:bodyPr>
          <a:lstStyle/>
          <a:p>
            <a:pPr algn="ctr"/>
            <a:r>
              <a:rPr lang="en-US" sz="1600" b="1" spc="300">
                <a:solidFill>
                  <a:schemeClr val="bg1"/>
                </a:solidFill>
                <a:latin typeface="Poppins"/>
                <a:cs typeface="Poppins"/>
              </a:rPr>
              <a:t>PREDICTIVE MODELING</a:t>
            </a:r>
          </a:p>
          <a:p>
            <a:pPr algn="ctr"/>
            <a:br>
              <a:rPr lang="en-US">
                <a:solidFill>
                  <a:schemeClr val="bg1"/>
                </a:solidFill>
              </a:rPr>
            </a:br>
            <a:r>
              <a:rPr lang="en-US" sz="1400">
                <a:solidFill>
                  <a:schemeClr val="bg1"/>
                </a:solidFill>
                <a:latin typeface="Poppins"/>
                <a:cs typeface="Poppins"/>
              </a:rPr>
              <a:t>Finds high-intent audiences based on what people are engaging with now — not who they are.</a:t>
            </a:r>
          </a:p>
        </p:txBody>
      </p:sp>
      <p:sp>
        <p:nvSpPr>
          <p:cNvPr id="3" name="TextBox 2">
            <a:extLst>
              <a:ext uri="{FF2B5EF4-FFF2-40B4-BE49-F238E27FC236}">
                <a16:creationId xmlns:a16="http://schemas.microsoft.com/office/drawing/2014/main" id="{F2953EE6-AC43-D4B8-951B-ACC15480B06A}"/>
              </a:ext>
            </a:extLst>
          </p:cNvPr>
          <p:cNvSpPr txBox="1"/>
          <p:nvPr/>
        </p:nvSpPr>
        <p:spPr>
          <a:xfrm>
            <a:off x="3043734" y="2311882"/>
            <a:ext cx="3147164" cy="1477328"/>
          </a:xfrm>
          <a:prstGeom prst="rect">
            <a:avLst/>
          </a:prstGeom>
          <a:noFill/>
        </p:spPr>
        <p:txBody>
          <a:bodyPr wrap="square" lIns="91440" tIns="45720" rIns="91440" bIns="45720" anchor="t">
            <a:spAutoFit/>
          </a:bodyPr>
          <a:lstStyle/>
          <a:p>
            <a:pPr algn="ctr"/>
            <a:r>
              <a:rPr lang="en-US" sz="1600" b="1" spc="300">
                <a:solidFill>
                  <a:schemeClr val="accent4"/>
                </a:solidFill>
                <a:latin typeface="Poppins"/>
                <a:cs typeface="Poppins"/>
              </a:rPr>
              <a:t>PRIVACY-BY-DESIGN</a:t>
            </a:r>
            <a:br>
              <a:rPr lang="en-US">
                <a:solidFill>
                  <a:schemeClr val="accent4"/>
                </a:solidFill>
              </a:rPr>
            </a:br>
            <a:br>
              <a:rPr lang="en-US">
                <a:solidFill>
                  <a:schemeClr val="accent4"/>
                </a:solidFill>
              </a:rPr>
            </a:br>
            <a:r>
              <a:rPr lang="en-US" sz="1400">
                <a:solidFill>
                  <a:schemeClr val="accent4"/>
                </a:solidFill>
                <a:latin typeface="Poppins"/>
                <a:cs typeface="Poppins"/>
              </a:rPr>
              <a:t>Built for today’s internet: no pixels, no cookies, no user IDs — ideal for iOS, VPNs, and </a:t>
            </a:r>
            <a:br>
              <a:rPr lang="en-US" sz="1400">
                <a:solidFill>
                  <a:schemeClr val="accent4"/>
                </a:solidFill>
                <a:latin typeface="Poppins"/>
                <a:cs typeface="Poppins"/>
              </a:rPr>
            </a:br>
            <a:r>
              <a:rPr lang="en-US" sz="1400">
                <a:solidFill>
                  <a:schemeClr val="accent4"/>
                </a:solidFill>
                <a:latin typeface="Poppins"/>
                <a:cs typeface="Poppins"/>
              </a:rPr>
              <a:t>private browsing.</a:t>
            </a:r>
          </a:p>
        </p:txBody>
      </p:sp>
      <p:sp>
        <p:nvSpPr>
          <p:cNvPr id="4" name="TextBox 3">
            <a:extLst>
              <a:ext uri="{FF2B5EF4-FFF2-40B4-BE49-F238E27FC236}">
                <a16:creationId xmlns:a16="http://schemas.microsoft.com/office/drawing/2014/main" id="{6B3AE8E8-5EAB-2D11-0432-A6E18A3FBD53}"/>
              </a:ext>
            </a:extLst>
          </p:cNvPr>
          <p:cNvSpPr txBox="1"/>
          <p:nvPr/>
        </p:nvSpPr>
        <p:spPr>
          <a:xfrm>
            <a:off x="6190898" y="3741732"/>
            <a:ext cx="2697669" cy="1785104"/>
          </a:xfrm>
          <a:prstGeom prst="rect">
            <a:avLst/>
          </a:prstGeom>
          <a:noFill/>
        </p:spPr>
        <p:txBody>
          <a:bodyPr wrap="square" lIns="91440" tIns="45720" rIns="91440" bIns="45720" anchor="t">
            <a:spAutoFit/>
          </a:bodyPr>
          <a:lstStyle/>
          <a:p>
            <a:pPr algn="ctr"/>
            <a:r>
              <a:rPr lang="en-US" sz="1600" b="1" spc="300">
                <a:solidFill>
                  <a:schemeClr val="bg1"/>
                </a:solidFill>
                <a:latin typeface="Poppins"/>
                <a:cs typeface="Poppins"/>
              </a:rPr>
              <a:t>TARGETING LEVERAGE</a:t>
            </a:r>
            <a:br>
              <a:rPr lang="en-US">
                <a:solidFill>
                  <a:schemeClr val="bg1"/>
                </a:solidFill>
              </a:rPr>
            </a:br>
            <a:br>
              <a:rPr lang="en-US">
                <a:solidFill>
                  <a:schemeClr val="bg1"/>
                </a:solidFill>
              </a:rPr>
            </a:br>
            <a:r>
              <a:rPr lang="en-US" sz="1400">
                <a:solidFill>
                  <a:schemeClr val="bg1"/>
                </a:solidFill>
                <a:latin typeface="Poppins"/>
                <a:cs typeface="Poppins"/>
              </a:rPr>
              <a:t>Discover and activate tomorrow’s customers today, up to a full day before your competitors.</a:t>
            </a:r>
          </a:p>
        </p:txBody>
      </p:sp>
      <p:sp>
        <p:nvSpPr>
          <p:cNvPr id="9" name="TextBox 8">
            <a:extLst>
              <a:ext uri="{FF2B5EF4-FFF2-40B4-BE49-F238E27FC236}">
                <a16:creationId xmlns:a16="http://schemas.microsoft.com/office/drawing/2014/main" id="{6713407C-C76F-19D7-4823-32ECA9087D72}"/>
              </a:ext>
            </a:extLst>
          </p:cNvPr>
          <p:cNvSpPr txBox="1"/>
          <p:nvPr/>
        </p:nvSpPr>
        <p:spPr>
          <a:xfrm>
            <a:off x="9247297" y="2050672"/>
            <a:ext cx="2573846" cy="2000548"/>
          </a:xfrm>
          <a:prstGeom prst="rect">
            <a:avLst/>
          </a:prstGeom>
          <a:noFill/>
        </p:spPr>
        <p:txBody>
          <a:bodyPr wrap="square">
            <a:spAutoFit/>
          </a:bodyPr>
          <a:lstStyle/>
          <a:p>
            <a:pPr algn="ctr"/>
            <a:r>
              <a:rPr lang="en-US" sz="1600" b="1" spc="300">
                <a:solidFill>
                  <a:schemeClr val="bg1"/>
                </a:solidFill>
                <a:latin typeface="Poppins" panose="00000500000000000000" pitchFamily="2" charset="0"/>
                <a:cs typeface="Poppins" panose="00000500000000000000" pitchFamily="2" charset="0"/>
              </a:rPr>
              <a:t>FRICTIONLESS ACTIVATION</a:t>
            </a:r>
          </a:p>
          <a:p>
            <a:pPr algn="ctr"/>
            <a:br>
              <a:rPr lang="en-US" b="1">
                <a:solidFill>
                  <a:schemeClr val="bg1"/>
                </a:solidFill>
                <a:latin typeface="Poppins" panose="00000500000000000000" pitchFamily="2" charset="0"/>
                <a:cs typeface="Poppins" panose="00000500000000000000" pitchFamily="2" charset="0"/>
              </a:rPr>
            </a:br>
            <a:r>
              <a:rPr lang="en-US" sz="1400">
                <a:solidFill>
                  <a:schemeClr val="bg1"/>
                </a:solidFill>
                <a:latin typeface="Poppins" pitchFamily="2" charset="77"/>
                <a:cs typeface="Poppins" pitchFamily="2" charset="77"/>
              </a:rPr>
              <a:t>Activate models through Deal IDs &amp; push to any major DSP, allowing clients and partners to use their existing buying platforms.</a:t>
            </a:r>
          </a:p>
        </p:txBody>
      </p:sp>
      <p:sp>
        <p:nvSpPr>
          <p:cNvPr id="5" name="TextBox 4">
            <a:extLst>
              <a:ext uri="{FF2B5EF4-FFF2-40B4-BE49-F238E27FC236}">
                <a16:creationId xmlns:a16="http://schemas.microsoft.com/office/drawing/2014/main" id="{642D9472-F7D2-6583-E6BF-8ADB62FA5149}"/>
              </a:ext>
            </a:extLst>
          </p:cNvPr>
          <p:cNvSpPr txBox="1"/>
          <p:nvPr/>
        </p:nvSpPr>
        <p:spPr>
          <a:xfrm>
            <a:off x="220092" y="963268"/>
            <a:ext cx="3264584" cy="1015663"/>
          </a:xfrm>
          <a:prstGeom prst="rect">
            <a:avLst/>
          </a:prstGeom>
          <a:noFill/>
        </p:spPr>
        <p:txBody>
          <a:bodyPr wrap="square">
            <a:spAutoFit/>
          </a:bodyPr>
          <a:lstStyle/>
          <a:p>
            <a:r>
              <a:rPr lang="en-US" sz="6000" kern="0" spc="-150">
                <a:solidFill>
                  <a:srgbClr val="191931"/>
                </a:solidFill>
                <a:latin typeface="Poppins SemiBold"/>
                <a:cs typeface="Poppins SemiBold"/>
              </a:rPr>
              <a:t>EDGE</a:t>
            </a:r>
          </a:p>
        </p:txBody>
      </p:sp>
    </p:spTree>
    <p:extLst>
      <p:ext uri="{BB962C8B-B14F-4D97-AF65-F5344CB8AC3E}">
        <p14:creationId xmlns:p14="http://schemas.microsoft.com/office/powerpoint/2010/main" val="144504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3DAA60F-E918-B9AF-5975-5D5064A41F07}"/>
              </a:ext>
            </a:extLst>
          </p:cNvPr>
          <p:cNvSpPr txBox="1"/>
          <p:nvPr/>
        </p:nvSpPr>
        <p:spPr>
          <a:xfrm>
            <a:off x="303717" y="1619989"/>
            <a:ext cx="3160281" cy="4093428"/>
          </a:xfrm>
          <a:prstGeom prst="rect">
            <a:avLst/>
          </a:prstGeom>
          <a:noFill/>
        </p:spPr>
        <p:txBody>
          <a:bodyPr wrap="square" lIns="91440" tIns="45720" rIns="91440" bIns="45720" anchor="t">
            <a:spAutoFit/>
          </a:bodyPr>
          <a:lstStyle/>
          <a:p>
            <a:pPr>
              <a:defRPr/>
            </a:pPr>
            <a:r>
              <a:rPr lang="en-US" sz="2200">
                <a:latin typeface="Poppins"/>
                <a:ea typeface="+mn-lt"/>
                <a:cs typeface="Poppins"/>
              </a:rPr>
              <a:t>We consistently </a:t>
            </a:r>
            <a:r>
              <a:rPr lang="en-US" sz="2200" b="1">
                <a:latin typeface="Poppins"/>
                <a:ea typeface="+mn-lt"/>
                <a:cs typeface="Poppins"/>
              </a:rPr>
              <a:t>surpass client goals </a:t>
            </a:r>
            <a:r>
              <a:rPr lang="en-US" sz="2200">
                <a:latin typeface="Poppins"/>
                <a:ea typeface="+mn-lt"/>
                <a:cs typeface="Poppins"/>
              </a:rPr>
              <a:t>by an average of</a:t>
            </a:r>
            <a:r>
              <a:rPr lang="en-US" sz="2200">
                <a:latin typeface="Poppins"/>
                <a:cs typeface="Poppins"/>
              </a:rPr>
              <a:t> </a:t>
            </a:r>
            <a:br>
              <a:rPr lang="en-US" sz="2400">
                <a:latin typeface="Poppins"/>
                <a:cs typeface="Poppins"/>
              </a:rPr>
            </a:br>
            <a:r>
              <a:rPr lang="en-US" sz="4800" b="1">
                <a:solidFill>
                  <a:schemeClr val="accent1"/>
                </a:solidFill>
                <a:latin typeface="Poppins"/>
                <a:cs typeface="Poppins"/>
              </a:rPr>
              <a:t>61</a:t>
            </a:r>
            <a:r>
              <a:rPr kumimoji="0" lang="en-US" sz="4800" b="1" i="0" u="none" strike="noStrike" kern="1200" cap="none" spc="0" normalizeH="0" baseline="0" noProof="0">
                <a:ln>
                  <a:noFill/>
                </a:ln>
                <a:solidFill>
                  <a:schemeClr val="accent1"/>
                </a:solidFill>
                <a:effectLst/>
                <a:uLnTx/>
                <a:uFillTx/>
                <a:latin typeface="Poppins"/>
                <a:ea typeface="+mn-ea"/>
                <a:cs typeface="Poppins"/>
              </a:rPr>
              <a:t>%</a:t>
            </a:r>
            <a:r>
              <a:rPr kumimoji="0" lang="en-US" sz="4800" b="1">
                <a:solidFill>
                  <a:schemeClr val="accent1"/>
                </a:solidFill>
                <a:latin typeface="Poppins"/>
                <a:ea typeface="+mn-ea"/>
                <a:cs typeface="Poppins"/>
              </a:rPr>
              <a:t> </a:t>
            </a:r>
            <a:br>
              <a:rPr kumimoji="0" lang="en-US" sz="2400" b="1">
                <a:solidFill>
                  <a:schemeClr val="accent2"/>
                </a:solidFill>
                <a:latin typeface="Poppins"/>
                <a:ea typeface="+mn-ea"/>
                <a:cs typeface="Poppins"/>
              </a:rPr>
            </a:br>
            <a:r>
              <a:rPr lang="en-US" sz="2200">
                <a:latin typeface="Poppins"/>
                <a:cs typeface="Poppins"/>
              </a:rPr>
              <a:t>compared to the competition with a </a:t>
            </a:r>
            <a:br>
              <a:rPr lang="en-US" sz="2400">
                <a:latin typeface="Poppins"/>
                <a:cs typeface="Poppins"/>
              </a:rPr>
            </a:br>
            <a:r>
              <a:rPr lang="en-US" sz="4800" b="1">
                <a:solidFill>
                  <a:schemeClr val="accent1"/>
                </a:solidFill>
                <a:latin typeface="Poppins"/>
                <a:cs typeface="Poppins"/>
              </a:rPr>
              <a:t>93% </a:t>
            </a:r>
            <a:br>
              <a:rPr lang="en-US" sz="2400">
                <a:solidFill>
                  <a:schemeClr val="accent2"/>
                </a:solidFill>
                <a:latin typeface="Poppins"/>
                <a:cs typeface="Poppins"/>
              </a:rPr>
            </a:br>
            <a:r>
              <a:rPr lang="en-US" sz="2200" b="1">
                <a:latin typeface="Poppins"/>
                <a:cs typeface="Poppins"/>
              </a:rPr>
              <a:t>client retention rate</a:t>
            </a:r>
          </a:p>
          <a:p>
            <a:pPr>
              <a:defRPr/>
            </a:pPr>
            <a:endParaRPr lang="en-US" sz="3200">
              <a:latin typeface="Poppins"/>
              <a:cs typeface="Poppins"/>
            </a:endParaRPr>
          </a:p>
        </p:txBody>
      </p:sp>
      <p:sp>
        <p:nvSpPr>
          <p:cNvPr id="3" name="Text Placeholder 1">
            <a:extLst>
              <a:ext uri="{FF2B5EF4-FFF2-40B4-BE49-F238E27FC236}">
                <a16:creationId xmlns:a16="http://schemas.microsoft.com/office/drawing/2014/main" id="{9B76BB10-BA3D-2372-6EDE-84D7B020B4F3}"/>
              </a:ext>
            </a:extLst>
          </p:cNvPr>
          <p:cNvSpPr txBox="1">
            <a:spLocks/>
          </p:cNvSpPr>
          <p:nvPr/>
        </p:nvSpPr>
        <p:spPr>
          <a:xfrm>
            <a:off x="3206992" y="473946"/>
            <a:ext cx="8985007" cy="1236663"/>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spc="300"/>
              <a:t>SAMPLING OF CLIENTS SERVED</a:t>
            </a:r>
          </a:p>
        </p:txBody>
      </p:sp>
      <p:pic>
        <p:nvPicPr>
          <p:cNvPr id="40" name="Picture 39">
            <a:extLst>
              <a:ext uri="{FF2B5EF4-FFF2-40B4-BE49-F238E27FC236}">
                <a16:creationId xmlns:a16="http://schemas.microsoft.com/office/drawing/2014/main" id="{979CEF19-E300-A9F7-D923-91DC5D1DC1B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483541" y="2236258"/>
            <a:ext cx="2389081" cy="1869716"/>
          </a:xfrm>
          <a:prstGeom prst="rect">
            <a:avLst/>
          </a:prstGeom>
        </p:spPr>
      </p:pic>
      <p:pic>
        <p:nvPicPr>
          <p:cNvPr id="47" name="Picture 46">
            <a:extLst>
              <a:ext uri="{FF2B5EF4-FFF2-40B4-BE49-F238E27FC236}">
                <a16:creationId xmlns:a16="http://schemas.microsoft.com/office/drawing/2014/main" id="{734BC47D-D008-67FE-7FB6-76432EA9C27D}"/>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0093524" y="5038684"/>
            <a:ext cx="1558196" cy="1380412"/>
          </a:xfrm>
          <a:prstGeom prst="rect">
            <a:avLst/>
          </a:prstGeom>
        </p:spPr>
      </p:pic>
      <p:pic>
        <p:nvPicPr>
          <p:cNvPr id="53" name="Picture 52">
            <a:extLst>
              <a:ext uri="{FF2B5EF4-FFF2-40B4-BE49-F238E27FC236}">
                <a16:creationId xmlns:a16="http://schemas.microsoft.com/office/drawing/2014/main" id="{28BD1B2B-9BCF-1FBF-037B-BA7A693ABB0C}"/>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3772604" y="5309918"/>
            <a:ext cx="3538582" cy="1014317"/>
          </a:xfrm>
          <a:prstGeom prst="rect">
            <a:avLst/>
          </a:prstGeom>
        </p:spPr>
      </p:pic>
      <p:pic>
        <p:nvPicPr>
          <p:cNvPr id="57" name="Picture 56">
            <a:extLst>
              <a:ext uri="{FF2B5EF4-FFF2-40B4-BE49-F238E27FC236}">
                <a16:creationId xmlns:a16="http://schemas.microsoft.com/office/drawing/2014/main" id="{E43786E6-C35A-01BF-D4E0-F876A7752691}"/>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4316667" y="3726725"/>
            <a:ext cx="1853266" cy="1190699"/>
          </a:xfrm>
          <a:prstGeom prst="rect">
            <a:avLst/>
          </a:prstGeom>
        </p:spPr>
      </p:pic>
      <p:pic>
        <p:nvPicPr>
          <p:cNvPr id="61" name="Picture 6">
            <a:extLst>
              <a:ext uri="{FF2B5EF4-FFF2-40B4-BE49-F238E27FC236}">
                <a16:creationId xmlns:a16="http://schemas.microsoft.com/office/drawing/2014/main" id="{78879797-F413-F228-B8DA-A054CCAEFB6E}"/>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9126434" y="1416566"/>
            <a:ext cx="2476022" cy="810128"/>
          </a:xfrm>
          <a:prstGeom prst="rect">
            <a:avLst/>
          </a:prstGeom>
        </p:spPr>
      </p:pic>
      <p:pic>
        <p:nvPicPr>
          <p:cNvPr id="70" name="Picture 69">
            <a:extLst>
              <a:ext uri="{FF2B5EF4-FFF2-40B4-BE49-F238E27FC236}">
                <a16:creationId xmlns:a16="http://schemas.microsoft.com/office/drawing/2014/main" id="{F8437E4C-657F-8542-273E-B63B66EF3773}"/>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8809739" y="4322075"/>
            <a:ext cx="2557468" cy="332679"/>
          </a:xfrm>
          <a:prstGeom prst="rect">
            <a:avLst/>
          </a:prstGeom>
        </p:spPr>
      </p:pic>
      <p:pic>
        <p:nvPicPr>
          <p:cNvPr id="72" name="Picture 13">
            <a:extLst>
              <a:ext uri="{FF2B5EF4-FFF2-40B4-BE49-F238E27FC236}">
                <a16:creationId xmlns:a16="http://schemas.microsoft.com/office/drawing/2014/main" id="{B414D590-6453-CC04-96A6-22EF88F8AC8F}"/>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7489836" y="5344960"/>
            <a:ext cx="2062727" cy="1074136"/>
          </a:xfrm>
          <a:prstGeom prst="rect">
            <a:avLst/>
          </a:prstGeom>
        </p:spPr>
      </p:pic>
      <p:pic>
        <p:nvPicPr>
          <p:cNvPr id="74" name="Picture 73" descr="A black rectangle with letters in it&#10;&#10;Description automatically generated">
            <a:extLst>
              <a:ext uri="{FF2B5EF4-FFF2-40B4-BE49-F238E27FC236}">
                <a16:creationId xmlns:a16="http://schemas.microsoft.com/office/drawing/2014/main" id="{E9AF11C9-4ED9-65FF-E728-8B727613A25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664701" y="3931930"/>
            <a:ext cx="1650270" cy="1065978"/>
          </a:xfrm>
          <a:prstGeom prst="rect">
            <a:avLst/>
          </a:prstGeom>
        </p:spPr>
      </p:pic>
      <p:pic>
        <p:nvPicPr>
          <p:cNvPr id="12" name="Picture 11">
            <a:extLst>
              <a:ext uri="{FF2B5EF4-FFF2-40B4-BE49-F238E27FC236}">
                <a16:creationId xmlns:a16="http://schemas.microsoft.com/office/drawing/2014/main" id="{2BAB268E-9174-20AB-B8CF-DBC0E02CEFD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664701" y="1442887"/>
            <a:ext cx="1909015" cy="810128"/>
          </a:xfrm>
          <a:prstGeom prst="rect">
            <a:avLst/>
          </a:prstGeom>
        </p:spPr>
      </p:pic>
      <p:pic>
        <p:nvPicPr>
          <p:cNvPr id="14" name="Graphic 13">
            <a:extLst>
              <a:ext uri="{FF2B5EF4-FFF2-40B4-BE49-F238E27FC236}">
                <a16:creationId xmlns:a16="http://schemas.microsoft.com/office/drawing/2014/main" id="{3F917FF7-EE2A-6672-E3EE-3B971900461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795605" y="1292599"/>
            <a:ext cx="731696" cy="899627"/>
          </a:xfrm>
          <a:prstGeom prst="rect">
            <a:avLst/>
          </a:prstGeom>
        </p:spPr>
      </p:pic>
      <p:pic>
        <p:nvPicPr>
          <p:cNvPr id="18" name="Graphic 17">
            <a:extLst>
              <a:ext uri="{FF2B5EF4-FFF2-40B4-BE49-F238E27FC236}">
                <a16:creationId xmlns:a16="http://schemas.microsoft.com/office/drawing/2014/main" id="{586604BB-C01B-84B2-3628-B5FF764983C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963813" y="2867754"/>
            <a:ext cx="2939329" cy="440020"/>
          </a:xfrm>
          <a:prstGeom prst="rect">
            <a:avLst/>
          </a:prstGeom>
        </p:spPr>
      </p:pic>
    </p:spTree>
    <p:extLst>
      <p:ext uri="{BB962C8B-B14F-4D97-AF65-F5344CB8AC3E}">
        <p14:creationId xmlns:p14="http://schemas.microsoft.com/office/powerpoint/2010/main" val="3355328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0EDE6-AB50-058E-5135-29EC91F583C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EF69FFC-FD66-B7F2-2896-071420CA8925}"/>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166809" y="348756"/>
            <a:ext cx="1858380" cy="706439"/>
          </a:xfrm>
          <a:prstGeom prst="rect">
            <a:avLst/>
          </a:prstGeom>
        </p:spPr>
      </p:pic>
      <p:sp>
        <p:nvSpPr>
          <p:cNvPr id="7" name="TextBox 6">
            <a:extLst>
              <a:ext uri="{FF2B5EF4-FFF2-40B4-BE49-F238E27FC236}">
                <a16:creationId xmlns:a16="http://schemas.microsoft.com/office/drawing/2014/main" id="{EDC35991-8032-BD61-A1B2-24CBA0D51AB4}"/>
              </a:ext>
            </a:extLst>
          </p:cNvPr>
          <p:cNvSpPr txBox="1"/>
          <p:nvPr/>
        </p:nvSpPr>
        <p:spPr>
          <a:xfrm>
            <a:off x="420457" y="571170"/>
            <a:ext cx="3069503" cy="261610"/>
          </a:xfrm>
          <a:prstGeom prst="rect">
            <a:avLst/>
          </a:prstGeom>
          <a:noFill/>
        </p:spPr>
        <p:txBody>
          <a:bodyPr wrap="square">
            <a:spAutoFit/>
          </a:bodyPr>
          <a:lstStyle/>
          <a:p>
            <a:pPr defTabSz="457200"/>
            <a:r>
              <a:rPr lang="en-US" sz="1100" spc="300">
                <a:latin typeface="Poppins"/>
                <a:cs typeface="Poppins"/>
              </a:rPr>
              <a:t>OCTOBER 2025 | LD MICRO</a:t>
            </a:r>
            <a:endParaRPr lang="en-US" sz="1100" spc="300">
              <a:latin typeface="Poppins"/>
              <a:ea typeface="+mn-ea"/>
              <a:cs typeface="Poppins"/>
            </a:endParaRPr>
          </a:p>
        </p:txBody>
      </p:sp>
      <p:sp>
        <p:nvSpPr>
          <p:cNvPr id="8" name="TextBox 7">
            <a:extLst>
              <a:ext uri="{FF2B5EF4-FFF2-40B4-BE49-F238E27FC236}">
                <a16:creationId xmlns:a16="http://schemas.microsoft.com/office/drawing/2014/main" id="{0A3AC1D8-0199-24F8-3AB3-983D25173F2A}"/>
              </a:ext>
            </a:extLst>
          </p:cNvPr>
          <p:cNvSpPr txBox="1"/>
          <p:nvPr/>
        </p:nvSpPr>
        <p:spPr>
          <a:xfrm>
            <a:off x="10102816" y="571170"/>
            <a:ext cx="1621240" cy="261610"/>
          </a:xfrm>
          <a:prstGeom prst="rect">
            <a:avLst/>
          </a:prstGeom>
          <a:noFill/>
        </p:spPr>
        <p:txBody>
          <a:bodyPr wrap="square">
            <a:spAutoFit/>
          </a:bodyPr>
          <a:lstStyle/>
          <a:p>
            <a:pPr algn="r" defTabSz="457200"/>
            <a:r>
              <a:rPr lang="en-US" sz="1100" spc="300">
                <a:latin typeface="Poppins"/>
                <a:cs typeface="Poppins"/>
              </a:rPr>
              <a:t>NYSE: INUV</a:t>
            </a:r>
          </a:p>
        </p:txBody>
      </p:sp>
      <p:sp>
        <p:nvSpPr>
          <p:cNvPr id="14" name="TextBox 13">
            <a:extLst>
              <a:ext uri="{FF2B5EF4-FFF2-40B4-BE49-F238E27FC236}">
                <a16:creationId xmlns:a16="http://schemas.microsoft.com/office/drawing/2014/main" id="{F8BBE5D3-4C37-4E1F-BA1E-47C93C977D95}"/>
              </a:ext>
            </a:extLst>
          </p:cNvPr>
          <p:cNvSpPr txBox="1"/>
          <p:nvPr/>
        </p:nvSpPr>
        <p:spPr>
          <a:xfrm>
            <a:off x="1" y="2921168"/>
            <a:ext cx="12191999" cy="1015663"/>
          </a:xfrm>
          <a:prstGeom prst="rect">
            <a:avLst/>
          </a:prstGeom>
          <a:noFill/>
        </p:spPr>
        <p:txBody>
          <a:bodyPr wrap="square" lIns="91440" tIns="45720" rIns="91440" bIns="45720" anchor="t">
            <a:spAutoFit/>
          </a:bodyPr>
          <a:lstStyle/>
          <a:p>
            <a:pPr algn="ctr">
              <a:defRPr/>
            </a:pPr>
            <a:r>
              <a:rPr lang="en-US" sz="6000" kern="0" spc="-150">
                <a:solidFill>
                  <a:schemeClr val="accent4"/>
                </a:solidFill>
                <a:latin typeface="Poppins SemiBold"/>
                <a:cs typeface="Poppins SemiBold"/>
              </a:rPr>
              <a:t>NYSE: INUV</a:t>
            </a:r>
          </a:p>
        </p:txBody>
      </p:sp>
    </p:spTree>
    <p:extLst>
      <p:ext uri="{BB962C8B-B14F-4D97-AF65-F5344CB8AC3E}">
        <p14:creationId xmlns:p14="http://schemas.microsoft.com/office/powerpoint/2010/main" val="1425739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4143B510-9A2E-74A9-E495-CA30E0223819}"/>
              </a:ext>
            </a:extLst>
          </p:cNvPr>
          <p:cNvGraphicFramePr/>
          <p:nvPr>
            <p:extLst>
              <p:ext uri="{D42A27DB-BD31-4B8C-83A1-F6EECF244321}">
                <p14:modId xmlns:p14="http://schemas.microsoft.com/office/powerpoint/2010/main" val="3458668791"/>
              </p:ext>
            </p:extLst>
          </p:nvPr>
        </p:nvGraphicFramePr>
        <p:xfrm>
          <a:off x="295181" y="1039322"/>
          <a:ext cx="12045409" cy="4284929"/>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BB669D7D-D427-FA8C-B90A-D9223242109F}"/>
              </a:ext>
            </a:extLst>
          </p:cNvPr>
          <p:cNvSpPr txBox="1"/>
          <p:nvPr/>
        </p:nvSpPr>
        <p:spPr>
          <a:xfrm rot="16200000">
            <a:off x="-1651010" y="2873209"/>
            <a:ext cx="392983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300" normalizeH="0" baseline="0" noProof="0">
                <a:ln>
                  <a:noFill/>
                </a:ln>
                <a:solidFill>
                  <a:srgbClr val="000000"/>
                </a:solidFill>
                <a:effectLst/>
                <a:uLnTx/>
                <a:uFillTx/>
                <a:latin typeface="Poppins" pitchFamily="2" charset="77"/>
                <a:ea typeface="+mn-ea"/>
                <a:cs typeface="Poppins" pitchFamily="2" charset="77"/>
              </a:rPr>
              <a:t>QUARTERLY REVENUE IN MILLIONS</a:t>
            </a:r>
          </a:p>
        </p:txBody>
      </p:sp>
      <p:sp>
        <p:nvSpPr>
          <p:cNvPr id="19" name="Title 24">
            <a:extLst>
              <a:ext uri="{FF2B5EF4-FFF2-40B4-BE49-F238E27FC236}">
                <a16:creationId xmlns:a16="http://schemas.microsoft.com/office/drawing/2014/main" id="{29AC70E7-C4C2-1514-8E54-52F94EBDD69D}"/>
              </a:ext>
            </a:extLst>
          </p:cNvPr>
          <p:cNvSpPr txBox="1">
            <a:spLocks/>
          </p:cNvSpPr>
          <p:nvPr/>
        </p:nvSpPr>
        <p:spPr>
          <a:xfrm>
            <a:off x="314735" y="502389"/>
            <a:ext cx="10515600" cy="653732"/>
          </a:xfrm>
          <a:prstGeom prst="rect">
            <a:avLst/>
          </a:prstGeom>
        </p:spPr>
        <p:txBody>
          <a:bodyPr lIns="91440" tIns="45720" rIns="91440" bIns="45720" anchor="t"/>
          <a:lstStyle>
            <a:lvl1pPr algn="l" defTabSz="914400" rtl="0" eaLnBrk="1" latinLnBrk="0" hangingPunct="1">
              <a:lnSpc>
                <a:spcPct val="100000"/>
              </a:lnSpc>
              <a:spcBef>
                <a:spcPct val="0"/>
              </a:spcBef>
              <a:buNone/>
              <a:defRPr sz="4400" b="0" i="0" kern="1200">
                <a:solidFill>
                  <a:schemeClr val="tx1"/>
                </a:solidFill>
                <a:latin typeface="Poppins" pitchFamily="2" charset="77"/>
                <a:ea typeface="+mj-ea"/>
                <a:cs typeface="Poppins" pitchFamily="2" charset="77"/>
              </a:defRPr>
            </a:lvl1pPr>
          </a:lstStyle>
          <a:p>
            <a:r>
              <a:rPr lang="en-US" sz="1600" b="1" spc="300">
                <a:solidFill>
                  <a:srgbClr val="183654"/>
                </a:solidFill>
              </a:rPr>
              <a:t>NYSE: INUV </a:t>
            </a:r>
            <a:endParaRPr lang="en-US" sz="1600" spc="300">
              <a:solidFill>
                <a:srgbClr val="183654"/>
              </a:solidFill>
            </a:endParaRPr>
          </a:p>
        </p:txBody>
      </p:sp>
      <p:cxnSp>
        <p:nvCxnSpPr>
          <p:cNvPr id="4" name="Straight Arrow Connector 3">
            <a:extLst>
              <a:ext uri="{FF2B5EF4-FFF2-40B4-BE49-F238E27FC236}">
                <a16:creationId xmlns:a16="http://schemas.microsoft.com/office/drawing/2014/main" id="{DB55A4B6-6CA9-44BA-68A1-85A0B6C277B6}"/>
              </a:ext>
            </a:extLst>
          </p:cNvPr>
          <p:cNvCxnSpPr>
            <a:cxnSpLocks/>
          </p:cNvCxnSpPr>
          <p:nvPr/>
        </p:nvCxnSpPr>
        <p:spPr>
          <a:xfrm flipV="1">
            <a:off x="998523" y="1610792"/>
            <a:ext cx="10614357" cy="2461475"/>
          </a:xfrm>
          <a:prstGeom prst="straightConnector1">
            <a:avLst/>
          </a:prstGeom>
          <a:ln w="34925">
            <a:solidFill>
              <a:schemeClr val="accent1"/>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A805739-4ECE-93C1-F4B5-CCB26D07CF26}"/>
              </a:ext>
            </a:extLst>
          </p:cNvPr>
          <p:cNvSpPr txBox="1"/>
          <p:nvPr/>
        </p:nvSpPr>
        <p:spPr>
          <a:xfrm>
            <a:off x="3955215" y="460687"/>
            <a:ext cx="6097904"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9E7800"/>
                </a:solidFill>
                <a:effectLst/>
                <a:uLnTx/>
                <a:uFillTx/>
                <a:latin typeface="Poppins Medium" pitchFamily="2" charset="77"/>
                <a:ea typeface="+mn-ea"/>
                <a:cs typeface="Poppins Medium" pitchFamily="2" charset="77"/>
              </a:rPr>
              <a:t>REVENUE LEVEL </a:t>
            </a:r>
            <a:r>
              <a:rPr lang="en-US" sz="1400" b="1">
                <a:solidFill>
                  <a:srgbClr val="9E7800"/>
                </a:solidFill>
                <a:latin typeface="Poppins Medium" pitchFamily="2" charset="77"/>
                <a:cs typeface="Poppins Medium" pitchFamily="2" charset="77"/>
              </a:rPr>
              <a:t>WHERE</a:t>
            </a:r>
            <a:r>
              <a:rPr kumimoji="0" lang="en-US" sz="1400" b="1" i="0" u="none" strike="noStrike" kern="1200" cap="none" spc="0" normalizeH="0" baseline="0" noProof="0">
                <a:ln>
                  <a:noFill/>
                </a:ln>
                <a:solidFill>
                  <a:srgbClr val="9E7800"/>
                </a:solidFill>
                <a:effectLst/>
                <a:uLnTx/>
                <a:uFillTx/>
                <a:latin typeface="Poppins Medium" pitchFamily="2" charset="77"/>
                <a:ea typeface="+mn-ea"/>
                <a:cs typeface="Poppins Medium" pitchFamily="2" charset="77"/>
              </a:rPr>
              <a:t> </a:t>
            </a:r>
            <a:r>
              <a:rPr lang="en-US" sz="1400" b="1">
                <a:solidFill>
                  <a:srgbClr val="9E7800"/>
                </a:solidFill>
                <a:latin typeface="Poppins Medium" pitchFamily="2" charset="77"/>
                <a:cs typeface="Poppins Medium" pitchFamily="2" charset="77"/>
              </a:rPr>
              <a:t>OPERATING</a:t>
            </a:r>
            <a:r>
              <a:rPr kumimoji="0" lang="en-US" sz="1400" b="1" i="0" u="none" strike="noStrike" kern="1200" cap="none" spc="0" normalizeH="0" baseline="0" noProof="0">
                <a:ln>
                  <a:noFill/>
                </a:ln>
                <a:solidFill>
                  <a:srgbClr val="9E7800"/>
                </a:solidFill>
                <a:effectLst/>
                <a:uLnTx/>
                <a:uFillTx/>
                <a:latin typeface="Poppins Medium" pitchFamily="2" charset="77"/>
                <a:ea typeface="+mn-ea"/>
                <a:cs typeface="Poppins Medium" pitchFamily="2" charset="77"/>
              </a:rPr>
              <a:t> CASH FLOW TURNS POSITIVE</a:t>
            </a:r>
          </a:p>
        </p:txBody>
      </p:sp>
      <p:grpSp>
        <p:nvGrpSpPr>
          <p:cNvPr id="15" name="Group 14">
            <a:extLst>
              <a:ext uri="{FF2B5EF4-FFF2-40B4-BE49-F238E27FC236}">
                <a16:creationId xmlns:a16="http://schemas.microsoft.com/office/drawing/2014/main" id="{2A7AADE4-382B-2CFE-16C7-A991F6ED8F06}"/>
              </a:ext>
            </a:extLst>
          </p:cNvPr>
          <p:cNvGrpSpPr/>
          <p:nvPr/>
        </p:nvGrpSpPr>
        <p:grpSpPr>
          <a:xfrm rot="13178285">
            <a:off x="6933801" y="1119876"/>
            <a:ext cx="1055822" cy="159907"/>
            <a:chOff x="10359970" y="2940479"/>
            <a:chExt cx="1055822" cy="159907"/>
          </a:xfrm>
        </p:grpSpPr>
        <p:grpSp>
          <p:nvGrpSpPr>
            <p:cNvPr id="17" name="Group 16">
              <a:extLst>
                <a:ext uri="{FF2B5EF4-FFF2-40B4-BE49-F238E27FC236}">
                  <a16:creationId xmlns:a16="http://schemas.microsoft.com/office/drawing/2014/main" id="{ACB8E77E-1F0C-EA55-C478-9B58AF906E34}"/>
                </a:ext>
              </a:extLst>
            </p:cNvPr>
            <p:cNvGrpSpPr/>
            <p:nvPr/>
          </p:nvGrpSpPr>
          <p:grpSpPr>
            <a:xfrm>
              <a:off x="11255885" y="2940479"/>
              <a:ext cx="159907" cy="159907"/>
              <a:chOff x="8686800" y="563285"/>
              <a:chExt cx="831555" cy="831555"/>
            </a:xfrm>
          </p:grpSpPr>
          <p:sp>
            <p:nvSpPr>
              <p:cNvPr id="20" name="Oval 19">
                <a:extLst>
                  <a:ext uri="{FF2B5EF4-FFF2-40B4-BE49-F238E27FC236}">
                    <a16:creationId xmlns:a16="http://schemas.microsoft.com/office/drawing/2014/main" id="{75BB49F6-7BCB-8746-E467-1A71D65A26A0}"/>
                  </a:ext>
                </a:extLst>
              </p:cNvPr>
              <p:cNvSpPr/>
              <p:nvPr/>
            </p:nvSpPr>
            <p:spPr>
              <a:xfrm>
                <a:off x="8686800" y="563285"/>
                <a:ext cx="831555" cy="831555"/>
              </a:xfrm>
              <a:prstGeom prst="ellipse">
                <a:avLst/>
              </a:prstGeom>
              <a:solidFill>
                <a:srgbClr val="EAAA08">
                  <a:alpha val="45000"/>
                </a:srgbClr>
              </a:solidFill>
              <a:ln w="12700" cmpd="sng">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5E924B2-CBED-CFE5-EE10-4B3CED874CEC}"/>
                  </a:ext>
                </a:extLst>
              </p:cNvPr>
              <p:cNvSpPr/>
              <p:nvPr/>
            </p:nvSpPr>
            <p:spPr>
              <a:xfrm>
                <a:off x="8832754" y="709239"/>
                <a:ext cx="539646" cy="539646"/>
              </a:xfrm>
              <a:prstGeom prst="ellipse">
                <a:avLst/>
              </a:prstGeom>
              <a:solidFill>
                <a:srgbClr val="EAAA08"/>
              </a:solidFill>
              <a:ln w="19050" cmpd="sng">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Straight Arrow Connector 41">
              <a:extLst>
                <a:ext uri="{FF2B5EF4-FFF2-40B4-BE49-F238E27FC236}">
                  <a16:creationId xmlns:a16="http://schemas.microsoft.com/office/drawing/2014/main" id="{08EB1603-C4D4-AEE1-150C-AC82129E02BA}"/>
                </a:ext>
              </a:extLst>
            </p:cNvPr>
            <p:cNvSpPr/>
            <p:nvPr/>
          </p:nvSpPr>
          <p:spPr>
            <a:xfrm rot="16200000" flipV="1">
              <a:off x="10832264" y="2513118"/>
              <a:ext cx="30972" cy="975560"/>
            </a:xfrm>
            <a:prstGeom prst="line">
              <a:avLst/>
            </a:prstGeom>
            <a:ln w="19050">
              <a:solidFill>
                <a:srgbClr val="EAAA08"/>
              </a:solidFill>
              <a:tailEnd type="oval"/>
            </a:ln>
          </p:spPr>
          <p:txBody>
            <a:bodyPr lIns="45719" rIns="45719"/>
            <a:lstStyle/>
            <a:p>
              <a:pPr>
                <a:defRPr>
                  <a:latin typeface="+mj-lt"/>
                  <a:ea typeface="+mj-ea"/>
                  <a:cs typeface="+mj-cs"/>
                  <a:sym typeface="Calibri"/>
                </a:defRPr>
              </a:pPr>
              <a:endParaRPr/>
            </a:p>
          </p:txBody>
        </p:sp>
      </p:grpSp>
      <p:sp>
        <p:nvSpPr>
          <p:cNvPr id="3" name="TextBox 2">
            <a:extLst>
              <a:ext uri="{FF2B5EF4-FFF2-40B4-BE49-F238E27FC236}">
                <a16:creationId xmlns:a16="http://schemas.microsoft.com/office/drawing/2014/main" id="{CA2C2130-58E3-A5AA-8518-4497794848BC}"/>
              </a:ext>
            </a:extLst>
          </p:cNvPr>
          <p:cNvSpPr txBox="1"/>
          <p:nvPr/>
        </p:nvSpPr>
        <p:spPr>
          <a:xfrm>
            <a:off x="1772617" y="5749894"/>
            <a:ext cx="10230697" cy="71173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r>
              <a:rPr lang="en-US" sz="1400" b="1">
                <a:latin typeface="Poppins" pitchFamily="2" charset="77"/>
                <a:cs typeface="Poppins" pitchFamily="2" charset="77"/>
              </a:rPr>
              <a:t>5-year CAGR of 24% through Q2 2025</a:t>
            </a:r>
            <a:r>
              <a:rPr kumimoji="0" lang="en-US" sz="1400" b="1" i="0" u="none" strike="noStrike" kern="1200" cap="none" spc="0" normalizeH="0" baseline="0" noProof="0">
                <a:ln>
                  <a:noFill/>
                </a:ln>
                <a:solidFill>
                  <a:srgbClr val="000000"/>
                </a:solidFill>
                <a:effectLst/>
                <a:uLnTx/>
                <a:uFillTx/>
                <a:latin typeface="Poppins" pitchFamily="2" charset="77"/>
                <a:cs typeface="Poppins" pitchFamily="2" charset="77"/>
              </a:rPr>
              <a:t>, $2.1M </a:t>
            </a:r>
            <a:r>
              <a:rPr kumimoji="0" lang="en-US" sz="1400" b="1" i="0" u="none" strike="noStrike" kern="1200" cap="none" spc="0" normalizeH="0" baseline="0" noProof="0">
                <a:ln>
                  <a:noFill/>
                </a:ln>
                <a:solidFill>
                  <a:srgbClr val="000000"/>
                </a:solidFill>
                <a:effectLst/>
                <a:uLnTx/>
                <a:uFillTx/>
                <a:latin typeface="Poppins"/>
                <a:cs typeface="Poppins"/>
              </a:rPr>
              <a:t>cash, no debt, and a $</a:t>
            </a:r>
            <a:r>
              <a:rPr lang="en-US" sz="1400" b="1">
                <a:solidFill>
                  <a:srgbClr val="000000"/>
                </a:solidFill>
                <a:latin typeface="Poppins"/>
                <a:cs typeface="Poppins"/>
              </a:rPr>
              <a:t>10M working capital</a:t>
            </a:r>
            <a:r>
              <a:rPr kumimoji="0" lang="en-US" sz="1400" b="1" i="0" u="none" strike="noStrike" kern="1200" cap="none" spc="0" normalizeH="0" baseline="0" noProof="0">
                <a:ln>
                  <a:noFill/>
                </a:ln>
                <a:solidFill>
                  <a:srgbClr val="000000"/>
                </a:solidFill>
                <a:effectLst/>
                <a:uLnTx/>
                <a:uFillTx/>
                <a:latin typeface="Poppins"/>
                <a:cs typeface="Poppins"/>
              </a:rPr>
              <a:t> facility</a:t>
            </a:r>
          </a:p>
          <a:p>
            <a:pPr algn="ctr">
              <a:lnSpc>
                <a:spcPct val="150000"/>
              </a:lnSpc>
              <a:defRPr/>
            </a:pPr>
            <a:endParaRPr lang="en-US" sz="1400">
              <a:solidFill>
                <a:srgbClr val="000000"/>
              </a:solidFill>
              <a:latin typeface="Poppins"/>
              <a:cs typeface="Poppins"/>
            </a:endParaRPr>
          </a:p>
        </p:txBody>
      </p:sp>
      <p:grpSp>
        <p:nvGrpSpPr>
          <p:cNvPr id="6" name="Group 5">
            <a:extLst>
              <a:ext uri="{FF2B5EF4-FFF2-40B4-BE49-F238E27FC236}">
                <a16:creationId xmlns:a16="http://schemas.microsoft.com/office/drawing/2014/main" id="{77911E88-37BA-28F6-DA78-5685C8F8126F}"/>
              </a:ext>
            </a:extLst>
          </p:cNvPr>
          <p:cNvGrpSpPr/>
          <p:nvPr/>
        </p:nvGrpSpPr>
        <p:grpSpPr>
          <a:xfrm flipV="1">
            <a:off x="284341" y="5800179"/>
            <a:ext cx="1019066" cy="510672"/>
            <a:chOff x="1049287" y="5291122"/>
            <a:chExt cx="1019066" cy="510672"/>
          </a:xfrm>
          <a:noFill/>
        </p:grpSpPr>
        <p:sp>
          <p:nvSpPr>
            <p:cNvPr id="13" name="Hexagon 12">
              <a:extLst>
                <a:ext uri="{FF2B5EF4-FFF2-40B4-BE49-F238E27FC236}">
                  <a16:creationId xmlns:a16="http://schemas.microsoft.com/office/drawing/2014/main" id="{CDDEBFB2-C04D-9BE4-B066-9991C59A3DA9}"/>
                </a:ext>
              </a:extLst>
            </p:cNvPr>
            <p:cNvSpPr/>
            <p:nvPr/>
          </p:nvSpPr>
          <p:spPr>
            <a:xfrm>
              <a:off x="1049287" y="5458618"/>
              <a:ext cx="394919" cy="340448"/>
            </a:xfrm>
            <a:prstGeom prst="hexagon">
              <a:avLst/>
            </a:prstGeom>
            <a:grpFill/>
            <a:ln>
              <a:solidFill>
                <a:srgbClr val="ECC15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16" name="Hexagon 15">
              <a:extLst>
                <a:ext uri="{FF2B5EF4-FFF2-40B4-BE49-F238E27FC236}">
                  <a16:creationId xmlns:a16="http://schemas.microsoft.com/office/drawing/2014/main" id="{77B1B902-87AD-4496-9A04-BEA53ACEE0C8}"/>
                </a:ext>
              </a:extLst>
            </p:cNvPr>
            <p:cNvSpPr/>
            <p:nvPr/>
          </p:nvSpPr>
          <p:spPr>
            <a:xfrm>
              <a:off x="1673434" y="5461346"/>
              <a:ext cx="394919" cy="340448"/>
            </a:xfrm>
            <a:prstGeom prst="hexagon">
              <a:avLst/>
            </a:prstGeom>
            <a:grpFill/>
            <a:ln>
              <a:solidFill>
                <a:srgbClr val="ECC15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22" name="Hexagon 21">
              <a:extLst>
                <a:ext uri="{FF2B5EF4-FFF2-40B4-BE49-F238E27FC236}">
                  <a16:creationId xmlns:a16="http://schemas.microsoft.com/office/drawing/2014/main" id="{4D564772-5177-F73A-3E0D-698A61E176B4}"/>
                </a:ext>
              </a:extLst>
            </p:cNvPr>
            <p:cNvSpPr/>
            <p:nvPr/>
          </p:nvSpPr>
          <p:spPr>
            <a:xfrm>
              <a:off x="1361431" y="5291122"/>
              <a:ext cx="394919" cy="340448"/>
            </a:xfrm>
            <a:prstGeom prst="hexagon">
              <a:avLst/>
            </a:prstGeom>
            <a:grpFill/>
            <a:ln>
              <a:solidFill>
                <a:srgbClr val="ECC15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grpSp>
      <p:grpSp>
        <p:nvGrpSpPr>
          <p:cNvPr id="23" name="Group 22">
            <a:extLst>
              <a:ext uri="{FF2B5EF4-FFF2-40B4-BE49-F238E27FC236}">
                <a16:creationId xmlns:a16="http://schemas.microsoft.com/office/drawing/2014/main" id="{084F2C56-5C05-0748-60AE-2AF2E1967999}"/>
              </a:ext>
            </a:extLst>
          </p:cNvPr>
          <p:cNvGrpSpPr/>
          <p:nvPr/>
        </p:nvGrpSpPr>
        <p:grpSpPr>
          <a:xfrm>
            <a:off x="1166147" y="5900029"/>
            <a:ext cx="578403" cy="159907"/>
            <a:chOff x="10837389" y="2940479"/>
            <a:chExt cx="578403" cy="159907"/>
          </a:xfrm>
        </p:grpSpPr>
        <p:grpSp>
          <p:nvGrpSpPr>
            <p:cNvPr id="24" name="Group 23">
              <a:extLst>
                <a:ext uri="{FF2B5EF4-FFF2-40B4-BE49-F238E27FC236}">
                  <a16:creationId xmlns:a16="http://schemas.microsoft.com/office/drawing/2014/main" id="{7E134EB5-AB89-5BB5-94CB-F26D6F59B95D}"/>
                </a:ext>
              </a:extLst>
            </p:cNvPr>
            <p:cNvGrpSpPr/>
            <p:nvPr/>
          </p:nvGrpSpPr>
          <p:grpSpPr>
            <a:xfrm>
              <a:off x="11255885" y="2940479"/>
              <a:ext cx="159907" cy="159907"/>
              <a:chOff x="8686800" y="563285"/>
              <a:chExt cx="831555" cy="831555"/>
            </a:xfrm>
          </p:grpSpPr>
          <p:sp>
            <p:nvSpPr>
              <p:cNvPr id="26" name="Oval 25">
                <a:extLst>
                  <a:ext uri="{FF2B5EF4-FFF2-40B4-BE49-F238E27FC236}">
                    <a16:creationId xmlns:a16="http://schemas.microsoft.com/office/drawing/2014/main" id="{C49E8DBC-16B6-1DCE-C282-2945DCFA85E2}"/>
                  </a:ext>
                </a:extLst>
              </p:cNvPr>
              <p:cNvSpPr/>
              <p:nvPr/>
            </p:nvSpPr>
            <p:spPr>
              <a:xfrm>
                <a:off x="8686800" y="563285"/>
                <a:ext cx="831555" cy="831555"/>
              </a:xfrm>
              <a:prstGeom prst="ellipse">
                <a:avLst/>
              </a:prstGeom>
              <a:solidFill>
                <a:srgbClr val="EAAA08">
                  <a:alpha val="45000"/>
                </a:srgbClr>
              </a:solidFill>
              <a:ln w="12700" cmpd="sng">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DE568A6F-B87C-48E6-4E6D-BA1CAD46C2B8}"/>
                  </a:ext>
                </a:extLst>
              </p:cNvPr>
              <p:cNvSpPr/>
              <p:nvPr/>
            </p:nvSpPr>
            <p:spPr>
              <a:xfrm>
                <a:off x="8832754" y="709239"/>
                <a:ext cx="539646" cy="539646"/>
              </a:xfrm>
              <a:prstGeom prst="ellipse">
                <a:avLst/>
              </a:prstGeom>
              <a:solidFill>
                <a:srgbClr val="EAAA08"/>
              </a:solidFill>
              <a:ln w="19050" cmpd="sng">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Straight Arrow Connector 41">
              <a:extLst>
                <a:ext uri="{FF2B5EF4-FFF2-40B4-BE49-F238E27FC236}">
                  <a16:creationId xmlns:a16="http://schemas.microsoft.com/office/drawing/2014/main" id="{43453ECB-0660-D617-987D-43A1B0E844DC}"/>
                </a:ext>
              </a:extLst>
            </p:cNvPr>
            <p:cNvSpPr/>
            <p:nvPr/>
          </p:nvSpPr>
          <p:spPr>
            <a:xfrm rot="16200000" flipV="1">
              <a:off x="11086461" y="2767311"/>
              <a:ext cx="0" cy="498144"/>
            </a:xfrm>
            <a:prstGeom prst="line">
              <a:avLst/>
            </a:prstGeom>
            <a:ln w="19050">
              <a:solidFill>
                <a:srgbClr val="EAAA08"/>
              </a:solidFill>
              <a:tailEnd type="oval"/>
            </a:ln>
          </p:spPr>
          <p:txBody>
            <a:bodyPr lIns="45719" rIns="45719"/>
            <a:lstStyle/>
            <a:p>
              <a:pPr>
                <a:defRPr>
                  <a:latin typeface="+mj-lt"/>
                  <a:ea typeface="+mj-ea"/>
                  <a:cs typeface="+mj-cs"/>
                  <a:sym typeface="Calibri"/>
                </a:defRPr>
              </a:pPr>
              <a:endParaRPr/>
            </a:p>
          </p:txBody>
        </p:sp>
      </p:grpSp>
    </p:spTree>
    <p:extLst>
      <p:ext uri="{BB962C8B-B14F-4D97-AF65-F5344CB8AC3E}">
        <p14:creationId xmlns:p14="http://schemas.microsoft.com/office/powerpoint/2010/main" val="1016463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D4772-EE59-F9D6-990E-1C15798AD7EB}"/>
            </a:ext>
          </a:extLst>
        </p:cNvPr>
        <p:cNvGrpSpPr/>
        <p:nvPr/>
      </p:nvGrpSpPr>
      <p:grpSpPr>
        <a:xfrm>
          <a:off x="0" y="0"/>
          <a:ext cx="0" cy="0"/>
          <a:chOff x="0" y="0"/>
          <a:chExt cx="0" cy="0"/>
        </a:xfrm>
      </p:grpSpPr>
      <p:grpSp>
        <p:nvGrpSpPr>
          <p:cNvPr id="74" name="Group 73">
            <a:extLst>
              <a:ext uri="{FF2B5EF4-FFF2-40B4-BE49-F238E27FC236}">
                <a16:creationId xmlns:a16="http://schemas.microsoft.com/office/drawing/2014/main" id="{45BFE399-6B63-1DF5-772B-FBF6812D6E75}"/>
              </a:ext>
            </a:extLst>
          </p:cNvPr>
          <p:cNvGrpSpPr/>
          <p:nvPr/>
        </p:nvGrpSpPr>
        <p:grpSpPr>
          <a:xfrm>
            <a:off x="1513922" y="315802"/>
            <a:ext cx="8849919" cy="6055248"/>
            <a:chOff x="434642" y="2888994"/>
            <a:chExt cx="4740713" cy="3243667"/>
          </a:xfrm>
        </p:grpSpPr>
        <p:sp>
          <p:nvSpPr>
            <p:cNvPr id="75" name="Hexagon 74">
              <a:extLst>
                <a:ext uri="{FF2B5EF4-FFF2-40B4-BE49-F238E27FC236}">
                  <a16:creationId xmlns:a16="http://schemas.microsoft.com/office/drawing/2014/main" id="{671B3679-E83F-2FB2-D467-844AA97A7A0E}"/>
                </a:ext>
              </a:extLst>
            </p:cNvPr>
            <p:cNvSpPr/>
            <p:nvPr/>
          </p:nvSpPr>
          <p:spPr>
            <a:xfrm>
              <a:off x="434642" y="5792214"/>
              <a:ext cx="394919" cy="340447"/>
            </a:xfrm>
            <a:prstGeom prst="hexagon">
              <a:avLst/>
            </a:prstGeom>
            <a:solidFill>
              <a:schemeClr val="accent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Hexagon 76">
              <a:extLst>
                <a:ext uri="{FF2B5EF4-FFF2-40B4-BE49-F238E27FC236}">
                  <a16:creationId xmlns:a16="http://schemas.microsoft.com/office/drawing/2014/main" id="{600C399C-07D5-FDD0-FF3E-9F011ED677DD}"/>
                </a:ext>
              </a:extLst>
            </p:cNvPr>
            <p:cNvSpPr/>
            <p:nvPr/>
          </p:nvSpPr>
          <p:spPr>
            <a:xfrm>
              <a:off x="1051758" y="5111318"/>
              <a:ext cx="394919" cy="340448"/>
            </a:xfrm>
            <a:prstGeom prst="hexagon">
              <a:avLst/>
            </a:prstGeom>
            <a:solidFill>
              <a:schemeClr val="accent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Hexagon 77">
              <a:extLst>
                <a:ext uri="{FF2B5EF4-FFF2-40B4-BE49-F238E27FC236}">
                  <a16:creationId xmlns:a16="http://schemas.microsoft.com/office/drawing/2014/main" id="{8BA9FCF3-133D-C516-05CA-CAAB69844D7A}"/>
                </a:ext>
              </a:extLst>
            </p:cNvPr>
            <p:cNvSpPr/>
            <p:nvPr/>
          </p:nvSpPr>
          <p:spPr>
            <a:xfrm>
              <a:off x="1049287" y="5458618"/>
              <a:ext cx="394919" cy="340448"/>
            </a:xfrm>
            <a:prstGeom prst="hexagon">
              <a:avLst/>
            </a:prstGeom>
            <a:solidFill>
              <a:srgbClr val="ECC15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Hexagon 78">
              <a:extLst>
                <a:ext uri="{FF2B5EF4-FFF2-40B4-BE49-F238E27FC236}">
                  <a16:creationId xmlns:a16="http://schemas.microsoft.com/office/drawing/2014/main" id="{E9B15B67-03D4-100F-E239-26914A8D489E}"/>
                </a:ext>
              </a:extLst>
            </p:cNvPr>
            <p:cNvSpPr/>
            <p:nvPr/>
          </p:nvSpPr>
          <p:spPr>
            <a:xfrm>
              <a:off x="735201" y="5627111"/>
              <a:ext cx="394919" cy="340448"/>
            </a:xfrm>
            <a:prstGeom prst="hexagon">
              <a:avLst/>
            </a:prstGeom>
            <a:solidFill>
              <a:schemeClr val="accent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Hexagon 79">
              <a:extLst>
                <a:ext uri="{FF2B5EF4-FFF2-40B4-BE49-F238E27FC236}">
                  <a16:creationId xmlns:a16="http://schemas.microsoft.com/office/drawing/2014/main" id="{23A13A37-8C6E-8A93-EBB8-FB30CB901A14}"/>
                </a:ext>
              </a:extLst>
            </p:cNvPr>
            <p:cNvSpPr/>
            <p:nvPr/>
          </p:nvSpPr>
          <p:spPr>
            <a:xfrm>
              <a:off x="1361431" y="5631570"/>
              <a:ext cx="394919" cy="340448"/>
            </a:xfrm>
            <a:prstGeom prst="hexagon">
              <a:avLst/>
            </a:prstGeom>
            <a:solidFill>
              <a:srgbClr val="EAAB0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Hexagon 80">
              <a:extLst>
                <a:ext uri="{FF2B5EF4-FFF2-40B4-BE49-F238E27FC236}">
                  <a16:creationId xmlns:a16="http://schemas.microsoft.com/office/drawing/2014/main" id="{3FA1BBF6-0928-DFD5-D2F1-71EA6E9F4B84}"/>
                </a:ext>
              </a:extLst>
            </p:cNvPr>
            <p:cNvSpPr/>
            <p:nvPr/>
          </p:nvSpPr>
          <p:spPr>
            <a:xfrm>
              <a:off x="1989461" y="4941095"/>
              <a:ext cx="394919" cy="340448"/>
            </a:xfrm>
            <a:prstGeom prst="hexagon">
              <a:avLst/>
            </a:prstGeom>
            <a:solidFill>
              <a:srgbClr val="ECC15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Hexagon 81">
              <a:extLst>
                <a:ext uri="{FF2B5EF4-FFF2-40B4-BE49-F238E27FC236}">
                  <a16:creationId xmlns:a16="http://schemas.microsoft.com/office/drawing/2014/main" id="{94172224-DB45-BD44-5F90-CA5B1311F8AA}"/>
                </a:ext>
              </a:extLst>
            </p:cNvPr>
            <p:cNvSpPr/>
            <p:nvPr/>
          </p:nvSpPr>
          <p:spPr>
            <a:xfrm>
              <a:off x="1672906" y="5111318"/>
              <a:ext cx="394919" cy="340448"/>
            </a:xfrm>
            <a:prstGeom prst="hexagon">
              <a:avLst/>
            </a:prstGeom>
            <a:solidFill>
              <a:srgbClr val="ECC15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Hexagon 82">
              <a:extLst>
                <a:ext uri="{FF2B5EF4-FFF2-40B4-BE49-F238E27FC236}">
                  <a16:creationId xmlns:a16="http://schemas.microsoft.com/office/drawing/2014/main" id="{FC81B90B-585D-00E0-55CC-01916631A5EA}"/>
                </a:ext>
              </a:extLst>
            </p:cNvPr>
            <p:cNvSpPr/>
            <p:nvPr/>
          </p:nvSpPr>
          <p:spPr>
            <a:xfrm>
              <a:off x="2301605" y="5118170"/>
              <a:ext cx="394919" cy="340448"/>
            </a:xfrm>
            <a:prstGeom prst="hexagon">
              <a:avLst/>
            </a:prstGeom>
            <a:solidFill>
              <a:srgbClr val="9E78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Hexagon 83">
              <a:extLst>
                <a:ext uri="{FF2B5EF4-FFF2-40B4-BE49-F238E27FC236}">
                  <a16:creationId xmlns:a16="http://schemas.microsoft.com/office/drawing/2014/main" id="{472CCE54-98E7-9725-6305-CC724943D340}"/>
                </a:ext>
              </a:extLst>
            </p:cNvPr>
            <p:cNvSpPr/>
            <p:nvPr/>
          </p:nvSpPr>
          <p:spPr>
            <a:xfrm>
              <a:off x="1673434" y="5461346"/>
              <a:ext cx="394919" cy="340448"/>
            </a:xfrm>
            <a:prstGeom prst="hexagon">
              <a:avLst/>
            </a:prstGeom>
            <a:solidFill>
              <a:schemeClr val="accent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Hexagon 84">
              <a:extLst>
                <a:ext uri="{FF2B5EF4-FFF2-40B4-BE49-F238E27FC236}">
                  <a16:creationId xmlns:a16="http://schemas.microsoft.com/office/drawing/2014/main" id="{CB6A2D68-E676-C6DE-B28D-3A2F2F2EE2F8}"/>
                </a:ext>
              </a:extLst>
            </p:cNvPr>
            <p:cNvSpPr/>
            <p:nvPr/>
          </p:nvSpPr>
          <p:spPr>
            <a:xfrm>
              <a:off x="1987520" y="5286662"/>
              <a:ext cx="394919" cy="340448"/>
            </a:xfrm>
            <a:prstGeom prst="hexagon">
              <a:avLst/>
            </a:prstGeom>
            <a:solidFill>
              <a:srgbClr val="ECC15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Hexagon 85">
              <a:extLst>
                <a:ext uri="{FF2B5EF4-FFF2-40B4-BE49-F238E27FC236}">
                  <a16:creationId xmlns:a16="http://schemas.microsoft.com/office/drawing/2014/main" id="{BB8BF73B-AF03-D9D8-C79F-DDFA129FA9C7}"/>
                </a:ext>
              </a:extLst>
            </p:cNvPr>
            <p:cNvSpPr/>
            <p:nvPr/>
          </p:nvSpPr>
          <p:spPr>
            <a:xfrm>
              <a:off x="1361431" y="5291122"/>
              <a:ext cx="394919" cy="340448"/>
            </a:xfrm>
            <a:prstGeom prst="hexagon">
              <a:avLst/>
            </a:prstGeom>
            <a:solidFill>
              <a:srgbClr val="ECC15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Hexagon 86">
              <a:extLst>
                <a:ext uri="{FF2B5EF4-FFF2-40B4-BE49-F238E27FC236}">
                  <a16:creationId xmlns:a16="http://schemas.microsoft.com/office/drawing/2014/main" id="{072BC896-C3DF-66E5-F070-E7E02E0F94AB}"/>
                </a:ext>
              </a:extLst>
            </p:cNvPr>
            <p:cNvSpPr/>
            <p:nvPr/>
          </p:nvSpPr>
          <p:spPr>
            <a:xfrm>
              <a:off x="1670582" y="4425800"/>
              <a:ext cx="394919" cy="340448"/>
            </a:xfrm>
            <a:prstGeom prst="hexagon">
              <a:avLst/>
            </a:prstGeom>
            <a:solidFill>
              <a:schemeClr val="accent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Hexagon 87">
              <a:extLst>
                <a:ext uri="{FF2B5EF4-FFF2-40B4-BE49-F238E27FC236}">
                  <a16:creationId xmlns:a16="http://schemas.microsoft.com/office/drawing/2014/main" id="{8912B43F-9B7B-CB64-8CE1-2FB9983DC6BF}"/>
                </a:ext>
              </a:extLst>
            </p:cNvPr>
            <p:cNvSpPr/>
            <p:nvPr/>
          </p:nvSpPr>
          <p:spPr>
            <a:xfrm>
              <a:off x="1985196" y="4255576"/>
              <a:ext cx="394919" cy="340448"/>
            </a:xfrm>
            <a:prstGeom prst="hexagon">
              <a:avLst/>
            </a:prstGeom>
            <a:solidFill>
              <a:srgbClr val="EAAB0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Hexagon 88">
              <a:extLst>
                <a:ext uri="{FF2B5EF4-FFF2-40B4-BE49-F238E27FC236}">
                  <a16:creationId xmlns:a16="http://schemas.microsoft.com/office/drawing/2014/main" id="{48FD5D2B-7379-3231-B31F-3D3DA52AE481}"/>
                </a:ext>
              </a:extLst>
            </p:cNvPr>
            <p:cNvSpPr/>
            <p:nvPr/>
          </p:nvSpPr>
          <p:spPr>
            <a:xfrm>
              <a:off x="1982724" y="4602876"/>
              <a:ext cx="394919" cy="340448"/>
            </a:xfrm>
            <a:prstGeom prst="hexagon">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Hexagon 89">
              <a:extLst>
                <a:ext uri="{FF2B5EF4-FFF2-40B4-BE49-F238E27FC236}">
                  <a16:creationId xmlns:a16="http://schemas.microsoft.com/office/drawing/2014/main" id="{02F123DB-2333-BB88-0BF4-E96272B7547B}"/>
                </a:ext>
              </a:extLst>
            </p:cNvPr>
            <p:cNvSpPr/>
            <p:nvPr/>
          </p:nvSpPr>
          <p:spPr>
            <a:xfrm>
              <a:off x="3531216" y="4425798"/>
              <a:ext cx="394919" cy="340448"/>
            </a:xfrm>
            <a:prstGeom prst="hexagon">
              <a:avLst/>
            </a:prstGeom>
            <a:solidFill>
              <a:srgbClr val="9E78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Hexagon 90">
              <a:extLst>
                <a:ext uri="{FF2B5EF4-FFF2-40B4-BE49-F238E27FC236}">
                  <a16:creationId xmlns:a16="http://schemas.microsoft.com/office/drawing/2014/main" id="{5517711A-DC25-C293-0D06-DC996A991651}"/>
                </a:ext>
              </a:extLst>
            </p:cNvPr>
            <p:cNvSpPr/>
            <p:nvPr/>
          </p:nvSpPr>
          <p:spPr>
            <a:xfrm>
              <a:off x="2605817" y="5296080"/>
              <a:ext cx="394919" cy="340448"/>
            </a:xfrm>
            <a:prstGeom prst="hexagon">
              <a:avLst/>
            </a:prstGeom>
            <a:solidFill>
              <a:srgbClr val="ECC15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Hexagon 91">
              <a:extLst>
                <a:ext uri="{FF2B5EF4-FFF2-40B4-BE49-F238E27FC236}">
                  <a16:creationId xmlns:a16="http://schemas.microsoft.com/office/drawing/2014/main" id="{56DBDCC1-63D9-20D3-38D6-9C98A80A4EE5}"/>
                </a:ext>
              </a:extLst>
            </p:cNvPr>
            <p:cNvSpPr/>
            <p:nvPr/>
          </p:nvSpPr>
          <p:spPr>
            <a:xfrm>
              <a:off x="2294869" y="4775829"/>
              <a:ext cx="394919" cy="340448"/>
            </a:xfrm>
            <a:prstGeom prst="hexagon">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Hexagon 92">
              <a:extLst>
                <a:ext uri="{FF2B5EF4-FFF2-40B4-BE49-F238E27FC236}">
                  <a16:creationId xmlns:a16="http://schemas.microsoft.com/office/drawing/2014/main" id="{D31DAAA9-A7D6-90AA-3368-F2CE4DFB9899}"/>
                </a:ext>
              </a:extLst>
            </p:cNvPr>
            <p:cNvSpPr/>
            <p:nvPr/>
          </p:nvSpPr>
          <p:spPr>
            <a:xfrm>
              <a:off x="2922899" y="4085352"/>
              <a:ext cx="394919" cy="340448"/>
            </a:xfrm>
            <a:prstGeom prst="hexagon">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Hexagon 93">
              <a:extLst>
                <a:ext uri="{FF2B5EF4-FFF2-40B4-BE49-F238E27FC236}">
                  <a16:creationId xmlns:a16="http://schemas.microsoft.com/office/drawing/2014/main" id="{1DFD6D1A-7890-11A1-4952-6D8A62D41E15}"/>
                </a:ext>
              </a:extLst>
            </p:cNvPr>
            <p:cNvSpPr/>
            <p:nvPr/>
          </p:nvSpPr>
          <p:spPr>
            <a:xfrm>
              <a:off x="2606343" y="4255576"/>
              <a:ext cx="394919" cy="340448"/>
            </a:xfrm>
            <a:prstGeom prst="hexagon">
              <a:avLst/>
            </a:prstGeom>
            <a:solidFill>
              <a:srgbClr val="EAAB0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a:extLst>
                <a:ext uri="{FF2B5EF4-FFF2-40B4-BE49-F238E27FC236}">
                  <a16:creationId xmlns:a16="http://schemas.microsoft.com/office/drawing/2014/main" id="{B6E2D6C7-934D-41B4-816E-59B2B49C1A27}"/>
                </a:ext>
              </a:extLst>
            </p:cNvPr>
            <p:cNvSpPr/>
            <p:nvPr/>
          </p:nvSpPr>
          <p:spPr>
            <a:xfrm>
              <a:off x="3235043" y="4262428"/>
              <a:ext cx="394919" cy="340448"/>
            </a:xfrm>
            <a:prstGeom prst="hexagon">
              <a:avLst/>
            </a:prstGeom>
            <a:solidFill>
              <a:srgbClr val="EAAB0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a:extLst>
                <a:ext uri="{FF2B5EF4-FFF2-40B4-BE49-F238E27FC236}">
                  <a16:creationId xmlns:a16="http://schemas.microsoft.com/office/drawing/2014/main" id="{226EB9FA-8734-7628-D5B6-D88EE56E93D9}"/>
                </a:ext>
              </a:extLst>
            </p:cNvPr>
            <p:cNvSpPr/>
            <p:nvPr/>
          </p:nvSpPr>
          <p:spPr>
            <a:xfrm>
              <a:off x="2606872" y="4605604"/>
              <a:ext cx="394919" cy="340448"/>
            </a:xfrm>
            <a:prstGeom prst="hexagon">
              <a:avLst/>
            </a:prstGeom>
            <a:solidFill>
              <a:srgbClr val="EAAB0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a:extLst>
                <a:ext uri="{FF2B5EF4-FFF2-40B4-BE49-F238E27FC236}">
                  <a16:creationId xmlns:a16="http://schemas.microsoft.com/office/drawing/2014/main" id="{C033EF89-EB96-A75D-4136-76741E5D8FA4}"/>
                </a:ext>
              </a:extLst>
            </p:cNvPr>
            <p:cNvSpPr/>
            <p:nvPr/>
          </p:nvSpPr>
          <p:spPr>
            <a:xfrm>
              <a:off x="2920957" y="4430921"/>
              <a:ext cx="394919" cy="340448"/>
            </a:xfrm>
            <a:prstGeom prst="hexagon">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a:extLst>
                <a:ext uri="{FF2B5EF4-FFF2-40B4-BE49-F238E27FC236}">
                  <a16:creationId xmlns:a16="http://schemas.microsoft.com/office/drawing/2014/main" id="{62AA754D-E980-CD1E-516A-336CE229FEE6}"/>
                </a:ext>
              </a:extLst>
            </p:cNvPr>
            <p:cNvSpPr/>
            <p:nvPr/>
          </p:nvSpPr>
          <p:spPr>
            <a:xfrm>
              <a:off x="2294869" y="4435380"/>
              <a:ext cx="394919" cy="340448"/>
            </a:xfrm>
            <a:prstGeom prst="hexagon">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Hexagon 98">
              <a:extLst>
                <a:ext uri="{FF2B5EF4-FFF2-40B4-BE49-F238E27FC236}">
                  <a16:creationId xmlns:a16="http://schemas.microsoft.com/office/drawing/2014/main" id="{D532B15A-E6A4-FABC-E46C-0CA778D21F3D}"/>
                </a:ext>
              </a:extLst>
            </p:cNvPr>
            <p:cNvSpPr/>
            <p:nvPr/>
          </p:nvSpPr>
          <p:spPr>
            <a:xfrm>
              <a:off x="3549128" y="3739783"/>
              <a:ext cx="394919" cy="340448"/>
            </a:xfrm>
            <a:prstGeom prst="hexagon">
              <a:avLst/>
            </a:prstGeom>
            <a:solidFill>
              <a:srgbClr val="9E78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Hexagon 99">
              <a:extLst>
                <a:ext uri="{FF2B5EF4-FFF2-40B4-BE49-F238E27FC236}">
                  <a16:creationId xmlns:a16="http://schemas.microsoft.com/office/drawing/2014/main" id="{D21B7DB0-5DC2-A85F-C839-A4057B66607A}"/>
                </a:ext>
              </a:extLst>
            </p:cNvPr>
            <p:cNvSpPr/>
            <p:nvPr/>
          </p:nvSpPr>
          <p:spPr>
            <a:xfrm>
              <a:off x="2922907" y="3737222"/>
              <a:ext cx="394919" cy="340448"/>
            </a:xfrm>
            <a:prstGeom prst="hexagon">
              <a:avLst/>
            </a:prstGeom>
            <a:solidFill>
              <a:srgbClr val="EAAB0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Hexagon 100">
              <a:extLst>
                <a:ext uri="{FF2B5EF4-FFF2-40B4-BE49-F238E27FC236}">
                  <a16:creationId xmlns:a16="http://schemas.microsoft.com/office/drawing/2014/main" id="{94F2557A-1DC7-936E-A0BD-9F3149B256B1}"/>
                </a:ext>
              </a:extLst>
            </p:cNvPr>
            <p:cNvSpPr/>
            <p:nvPr/>
          </p:nvSpPr>
          <p:spPr>
            <a:xfrm>
              <a:off x="3840262" y="3921980"/>
              <a:ext cx="394919" cy="340448"/>
            </a:xfrm>
            <a:prstGeom prst="hexagon">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2" name="Hexagon 101">
              <a:extLst>
                <a:ext uri="{FF2B5EF4-FFF2-40B4-BE49-F238E27FC236}">
                  <a16:creationId xmlns:a16="http://schemas.microsoft.com/office/drawing/2014/main" id="{CB9EC875-584D-DBD2-BD3B-78F70CA2BBE5}"/>
                </a:ext>
              </a:extLst>
            </p:cNvPr>
            <p:cNvSpPr/>
            <p:nvPr/>
          </p:nvSpPr>
          <p:spPr>
            <a:xfrm>
              <a:off x="3549128" y="4085352"/>
              <a:ext cx="394919" cy="340448"/>
            </a:xfrm>
            <a:prstGeom prst="hexagon">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Hexagon 102">
              <a:extLst>
                <a:ext uri="{FF2B5EF4-FFF2-40B4-BE49-F238E27FC236}">
                  <a16:creationId xmlns:a16="http://schemas.microsoft.com/office/drawing/2014/main" id="{52039AE7-01F6-0CE8-2804-4D6BCB0965C3}"/>
                </a:ext>
              </a:extLst>
            </p:cNvPr>
            <p:cNvSpPr/>
            <p:nvPr/>
          </p:nvSpPr>
          <p:spPr>
            <a:xfrm>
              <a:off x="3235043" y="3910007"/>
              <a:ext cx="394919" cy="340448"/>
            </a:xfrm>
            <a:prstGeom prst="hexagon">
              <a:avLst/>
            </a:prstGeom>
            <a:solidFill>
              <a:srgbClr val="9E78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Hexagon 103">
              <a:extLst>
                <a:ext uri="{FF2B5EF4-FFF2-40B4-BE49-F238E27FC236}">
                  <a16:creationId xmlns:a16="http://schemas.microsoft.com/office/drawing/2014/main" id="{EE8413B1-18E5-04C9-38FD-68490A20E8BB}"/>
                </a:ext>
              </a:extLst>
            </p:cNvPr>
            <p:cNvSpPr/>
            <p:nvPr/>
          </p:nvSpPr>
          <p:spPr>
            <a:xfrm>
              <a:off x="3840262" y="3579471"/>
              <a:ext cx="394919" cy="340448"/>
            </a:xfrm>
            <a:prstGeom prst="hexagon">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Hexagon 104">
              <a:extLst>
                <a:ext uri="{FF2B5EF4-FFF2-40B4-BE49-F238E27FC236}">
                  <a16:creationId xmlns:a16="http://schemas.microsoft.com/office/drawing/2014/main" id="{4080FB40-5E10-F9B4-989E-A983137DDFBA}"/>
                </a:ext>
              </a:extLst>
            </p:cNvPr>
            <p:cNvSpPr/>
            <p:nvPr/>
          </p:nvSpPr>
          <p:spPr>
            <a:xfrm>
              <a:off x="4468292" y="2888994"/>
              <a:ext cx="394919" cy="340448"/>
            </a:xfrm>
            <a:prstGeom prst="hexagon">
              <a:avLst/>
            </a:prstGeom>
            <a:solidFill>
              <a:srgbClr val="9E78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Hexagon 105">
              <a:extLst>
                <a:ext uri="{FF2B5EF4-FFF2-40B4-BE49-F238E27FC236}">
                  <a16:creationId xmlns:a16="http://schemas.microsoft.com/office/drawing/2014/main" id="{1A011926-2A55-5080-0CAA-9DF90D9D3846}"/>
                </a:ext>
              </a:extLst>
            </p:cNvPr>
            <p:cNvSpPr/>
            <p:nvPr/>
          </p:nvSpPr>
          <p:spPr>
            <a:xfrm>
              <a:off x="4151735" y="3059217"/>
              <a:ext cx="394919" cy="340448"/>
            </a:xfrm>
            <a:prstGeom prst="hexagon">
              <a:avLst/>
            </a:prstGeom>
            <a:solidFill>
              <a:srgbClr val="EAAB0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Hexagon 106">
              <a:extLst>
                <a:ext uri="{FF2B5EF4-FFF2-40B4-BE49-F238E27FC236}">
                  <a16:creationId xmlns:a16="http://schemas.microsoft.com/office/drawing/2014/main" id="{3427CCBA-F5C0-2F62-4B5A-3D9725FBA96B}"/>
                </a:ext>
              </a:extLst>
            </p:cNvPr>
            <p:cNvSpPr/>
            <p:nvPr/>
          </p:nvSpPr>
          <p:spPr>
            <a:xfrm>
              <a:off x="4780436" y="3066070"/>
              <a:ext cx="394919" cy="340448"/>
            </a:xfrm>
            <a:prstGeom prst="hexagon">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Hexagon 107">
              <a:extLst>
                <a:ext uri="{FF2B5EF4-FFF2-40B4-BE49-F238E27FC236}">
                  <a16:creationId xmlns:a16="http://schemas.microsoft.com/office/drawing/2014/main" id="{52695837-466B-9DB1-09B9-D36A41A30FAF}"/>
                </a:ext>
              </a:extLst>
            </p:cNvPr>
            <p:cNvSpPr/>
            <p:nvPr/>
          </p:nvSpPr>
          <p:spPr>
            <a:xfrm>
              <a:off x="4152265" y="3409247"/>
              <a:ext cx="394919" cy="340448"/>
            </a:xfrm>
            <a:prstGeom prst="hexagon">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Hexagon 108">
              <a:extLst>
                <a:ext uri="{FF2B5EF4-FFF2-40B4-BE49-F238E27FC236}">
                  <a16:creationId xmlns:a16="http://schemas.microsoft.com/office/drawing/2014/main" id="{EDF692D6-710C-612A-3BAD-D0EF457727B9}"/>
                </a:ext>
              </a:extLst>
            </p:cNvPr>
            <p:cNvSpPr/>
            <p:nvPr/>
          </p:nvSpPr>
          <p:spPr>
            <a:xfrm>
              <a:off x="4466350" y="3234563"/>
              <a:ext cx="394919" cy="340448"/>
            </a:xfrm>
            <a:prstGeom prst="hexagon">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Hexagon 109">
              <a:extLst>
                <a:ext uri="{FF2B5EF4-FFF2-40B4-BE49-F238E27FC236}">
                  <a16:creationId xmlns:a16="http://schemas.microsoft.com/office/drawing/2014/main" id="{2DBAB14C-CDCA-2312-9084-908C24DF3AFA}"/>
                </a:ext>
              </a:extLst>
            </p:cNvPr>
            <p:cNvSpPr/>
            <p:nvPr/>
          </p:nvSpPr>
          <p:spPr>
            <a:xfrm>
              <a:off x="3240526" y="3565718"/>
              <a:ext cx="394919" cy="340448"/>
            </a:xfrm>
            <a:prstGeom prst="hexagon">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43">
            <a:extLst>
              <a:ext uri="{FF2B5EF4-FFF2-40B4-BE49-F238E27FC236}">
                <a16:creationId xmlns:a16="http://schemas.microsoft.com/office/drawing/2014/main" id="{9133BD8F-1EB8-5D8C-019F-89BA19B36BA2}"/>
              </a:ext>
            </a:extLst>
          </p:cNvPr>
          <p:cNvSpPr txBox="1"/>
          <p:nvPr/>
        </p:nvSpPr>
        <p:spPr>
          <a:xfrm>
            <a:off x="287210" y="3401175"/>
            <a:ext cx="1682524" cy="15708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p>
            <a:pPr algn="r">
              <a:lnSpc>
                <a:spcPct val="115000"/>
              </a:lnSpc>
              <a:spcAft>
                <a:spcPts val="800"/>
              </a:spcAft>
              <a:buSzPts val="1000"/>
              <a:tabLst>
                <a:tab pos="914400" algn="l"/>
              </a:tabLst>
            </a:pPr>
            <a:r>
              <a:rPr lang="en-US" sz="1400" b="1" kern="0" err="1">
                <a:latin typeface="Poppins" pitchFamily="2" charset="77"/>
                <a:ea typeface="Times New Roman" panose="02020603050405020304" pitchFamily="18" charset="0"/>
                <a:cs typeface="Poppins" pitchFamily="2" charset="77"/>
              </a:rPr>
              <a:t>IntentKey</a:t>
            </a:r>
            <a:r>
              <a:rPr lang="en-US" sz="1400" b="1" kern="0">
                <a:latin typeface="Poppins" pitchFamily="2" charset="77"/>
                <a:ea typeface="Times New Roman" panose="02020603050405020304" pitchFamily="18" charset="0"/>
                <a:cs typeface="Poppins" pitchFamily="2" charset="77"/>
              </a:rPr>
              <a:t> self-serve ramp</a:t>
            </a:r>
            <a:r>
              <a:rPr lang="en-US" sz="1400" kern="0">
                <a:latin typeface="Poppins" pitchFamily="2" charset="77"/>
                <a:ea typeface="Times New Roman" panose="02020603050405020304" pitchFamily="18" charset="0"/>
                <a:cs typeface="Poppins" pitchFamily="2" charset="77"/>
              </a:rPr>
              <a:t>; </a:t>
            </a:r>
            <a:br>
              <a:rPr lang="en-US" sz="1400" kern="0">
                <a:latin typeface="Poppins" pitchFamily="2" charset="77"/>
                <a:ea typeface="Times New Roman" panose="02020603050405020304" pitchFamily="18" charset="0"/>
                <a:cs typeface="Poppins" pitchFamily="2" charset="77"/>
              </a:rPr>
            </a:br>
            <a:r>
              <a:rPr lang="en-US" sz="1400" kern="0">
                <a:latin typeface="Poppins" pitchFamily="2" charset="77"/>
                <a:ea typeface="Times New Roman" panose="02020603050405020304" pitchFamily="18" charset="0"/>
                <a:cs typeface="Poppins" pitchFamily="2" charset="77"/>
              </a:rPr>
              <a:t>34 active self-serve clients with near-100% gross margin potential</a:t>
            </a:r>
            <a:endParaRPr lang="en-US" sz="1400" kern="100">
              <a:latin typeface="Poppins" pitchFamily="2" charset="77"/>
              <a:ea typeface="Aptos" panose="020B0004020202020204" pitchFamily="34" charset="0"/>
              <a:cs typeface="Poppins" pitchFamily="2" charset="77"/>
            </a:endParaRPr>
          </a:p>
        </p:txBody>
      </p:sp>
      <p:sp>
        <p:nvSpPr>
          <p:cNvPr id="9" name="TextBox 49">
            <a:extLst>
              <a:ext uri="{FF2B5EF4-FFF2-40B4-BE49-F238E27FC236}">
                <a16:creationId xmlns:a16="http://schemas.microsoft.com/office/drawing/2014/main" id="{A9434FEB-3DC4-8320-C7B4-00AD82461CF5}"/>
              </a:ext>
            </a:extLst>
          </p:cNvPr>
          <p:cNvSpPr txBox="1"/>
          <p:nvPr/>
        </p:nvSpPr>
        <p:spPr>
          <a:xfrm>
            <a:off x="8956031" y="3378507"/>
            <a:ext cx="2150333" cy="82753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20" rIns="45719" bIns="45720" anchor="t">
            <a:spAutoFit/>
          </a:bodyPr>
          <a:lstStyle/>
          <a:p>
            <a:pPr>
              <a:lnSpc>
                <a:spcPct val="115000"/>
              </a:lnSpc>
              <a:spcAft>
                <a:spcPts val="800"/>
              </a:spcAft>
              <a:buSzPts val="1000"/>
              <a:tabLst>
                <a:tab pos="914400" algn="l"/>
              </a:tabLst>
            </a:pPr>
            <a:r>
              <a:rPr lang="en-US" sz="1400" b="1" kern="0">
                <a:latin typeface="Poppins"/>
                <a:ea typeface="Times New Roman" panose="02020603050405020304" pitchFamily="18" charset="0"/>
                <a:cs typeface="Poppins"/>
              </a:rPr>
              <a:t>Consultative Sales </a:t>
            </a:r>
            <a:r>
              <a:rPr lang="en-US" sz="1400" kern="0">
                <a:latin typeface="Poppins"/>
                <a:ea typeface="Times New Roman" panose="02020603050405020304" pitchFamily="18" charset="0"/>
                <a:cs typeface="Poppins"/>
              </a:rPr>
              <a:t> Predictive Mixed Media Models to CXOs</a:t>
            </a:r>
            <a:endParaRPr lang="en-US" sz="1400" kern="0">
              <a:latin typeface="Poppins"/>
              <a:ea typeface="Aptos" panose="020B0004020202020204" pitchFamily="34" charset="0"/>
              <a:cs typeface="Poppins"/>
            </a:endParaRPr>
          </a:p>
        </p:txBody>
      </p:sp>
      <p:sp>
        <p:nvSpPr>
          <p:cNvPr id="10" name="TextBox 9">
            <a:extLst>
              <a:ext uri="{FF2B5EF4-FFF2-40B4-BE49-F238E27FC236}">
                <a16:creationId xmlns:a16="http://schemas.microsoft.com/office/drawing/2014/main" id="{3F183181-9B2C-D542-C76F-572D1E892A0C}"/>
              </a:ext>
            </a:extLst>
          </p:cNvPr>
          <p:cNvSpPr txBox="1"/>
          <p:nvPr/>
        </p:nvSpPr>
        <p:spPr>
          <a:xfrm>
            <a:off x="1221977" y="2089850"/>
            <a:ext cx="3981275" cy="579774"/>
          </a:xfrm>
          <a:prstGeom prst="rect">
            <a:avLst/>
          </a:prstGeom>
          <a:noFill/>
        </p:spPr>
        <p:txBody>
          <a:bodyPr wrap="square">
            <a:spAutoFit/>
          </a:bodyPr>
          <a:lstStyle/>
          <a:p>
            <a:pPr algn="r">
              <a:lnSpc>
                <a:spcPct val="115000"/>
              </a:lnSpc>
              <a:spcAft>
                <a:spcPts val="800"/>
              </a:spcAft>
              <a:buSzPts val="1000"/>
              <a:tabLst>
                <a:tab pos="914400" algn="l"/>
              </a:tabLst>
            </a:pPr>
            <a:r>
              <a:rPr lang="en-US" sz="1400" b="1" kern="0">
                <a:latin typeface="Poppins" pitchFamily="2" charset="77"/>
                <a:ea typeface="Times New Roman" panose="02020603050405020304" pitchFamily="18" charset="0"/>
                <a:cs typeface="Poppins" pitchFamily="2" charset="77"/>
              </a:rPr>
              <a:t>42 new </a:t>
            </a:r>
            <a:r>
              <a:rPr lang="en-US" sz="1400" b="1" kern="0" err="1">
                <a:latin typeface="Poppins" pitchFamily="2" charset="77"/>
                <a:ea typeface="Times New Roman" panose="02020603050405020304" pitchFamily="18" charset="0"/>
                <a:cs typeface="Poppins" pitchFamily="2" charset="77"/>
              </a:rPr>
              <a:t>IntentKey</a:t>
            </a:r>
            <a:r>
              <a:rPr lang="en-US" sz="1400" b="1" kern="0">
                <a:latin typeface="Poppins" pitchFamily="2" charset="77"/>
                <a:ea typeface="Times New Roman" panose="02020603050405020304" pitchFamily="18" charset="0"/>
                <a:cs typeface="Poppins" pitchFamily="2" charset="77"/>
              </a:rPr>
              <a:t> total clients </a:t>
            </a:r>
            <a:r>
              <a:rPr lang="en-US" sz="1400" kern="0">
                <a:latin typeface="Poppins" pitchFamily="2" charset="77"/>
                <a:ea typeface="Times New Roman" panose="02020603050405020304" pitchFamily="18" charset="0"/>
                <a:cs typeface="Poppins" pitchFamily="2" charset="77"/>
              </a:rPr>
              <a:t>added YTD with healthy backlog in Platform business</a:t>
            </a:r>
            <a:endParaRPr lang="en-US" sz="1400" kern="100">
              <a:latin typeface="Poppins" pitchFamily="2" charset="77"/>
              <a:ea typeface="Aptos" panose="020B0004020202020204" pitchFamily="34" charset="0"/>
              <a:cs typeface="Poppins" pitchFamily="2" charset="77"/>
            </a:endParaRPr>
          </a:p>
        </p:txBody>
      </p:sp>
      <p:sp>
        <p:nvSpPr>
          <p:cNvPr id="12" name="TextBox 11">
            <a:extLst>
              <a:ext uri="{FF2B5EF4-FFF2-40B4-BE49-F238E27FC236}">
                <a16:creationId xmlns:a16="http://schemas.microsoft.com/office/drawing/2014/main" id="{1D44335D-3DE3-D687-D67B-A1EB751DFE6C}"/>
              </a:ext>
            </a:extLst>
          </p:cNvPr>
          <p:cNvSpPr txBox="1"/>
          <p:nvPr/>
        </p:nvSpPr>
        <p:spPr>
          <a:xfrm>
            <a:off x="7149757" y="4953570"/>
            <a:ext cx="2251097" cy="827534"/>
          </a:xfrm>
          <a:prstGeom prst="rect">
            <a:avLst/>
          </a:prstGeom>
          <a:noFill/>
        </p:spPr>
        <p:txBody>
          <a:bodyPr wrap="square" lIns="91440" tIns="45720" rIns="91440" bIns="45720" anchor="t">
            <a:spAutoFit/>
          </a:bodyPr>
          <a:lstStyle/>
          <a:p>
            <a:pPr>
              <a:lnSpc>
                <a:spcPct val="115000"/>
              </a:lnSpc>
              <a:spcAft>
                <a:spcPts val="800"/>
              </a:spcAft>
              <a:buSzPts val="1000"/>
              <a:tabLst>
                <a:tab pos="914400" algn="l"/>
              </a:tabLst>
            </a:pPr>
            <a:r>
              <a:rPr lang="en-US" sz="1400" b="1" kern="0">
                <a:latin typeface="Poppins"/>
                <a:ea typeface="Times New Roman" panose="02020603050405020304" pitchFamily="18" charset="0"/>
                <a:cs typeface="Poppins"/>
              </a:rPr>
              <a:t>Favorable market sentiment </a:t>
            </a:r>
            <a:r>
              <a:rPr lang="en-US" sz="1400" kern="0">
                <a:latin typeface="Poppins"/>
                <a:ea typeface="Times New Roman" panose="02020603050405020304" pitchFamily="18" charset="0"/>
                <a:cs typeface="Poppins"/>
              </a:rPr>
              <a:t>for privacy-first, AI solutions</a:t>
            </a:r>
            <a:endParaRPr lang="en-US" sz="1400" kern="100">
              <a:latin typeface="Poppins" pitchFamily="2" charset="77"/>
              <a:ea typeface="Aptos" panose="020B0004020202020204" pitchFamily="34" charset="0"/>
              <a:cs typeface="Poppins" pitchFamily="2" charset="77"/>
            </a:endParaRPr>
          </a:p>
        </p:txBody>
      </p:sp>
      <p:sp>
        <p:nvSpPr>
          <p:cNvPr id="13" name="TextBox 12">
            <a:extLst>
              <a:ext uri="{FF2B5EF4-FFF2-40B4-BE49-F238E27FC236}">
                <a16:creationId xmlns:a16="http://schemas.microsoft.com/office/drawing/2014/main" id="{9E84586B-6D4C-0196-55CA-3A7A8967079E}"/>
              </a:ext>
            </a:extLst>
          </p:cNvPr>
          <p:cNvSpPr txBox="1"/>
          <p:nvPr/>
        </p:nvSpPr>
        <p:spPr>
          <a:xfrm>
            <a:off x="9660936" y="1552203"/>
            <a:ext cx="2285776" cy="1075294"/>
          </a:xfrm>
          <a:prstGeom prst="rect">
            <a:avLst/>
          </a:prstGeom>
          <a:noFill/>
        </p:spPr>
        <p:txBody>
          <a:bodyPr wrap="square" lIns="91440" tIns="45720" rIns="91440" bIns="45720" anchor="t">
            <a:spAutoFit/>
          </a:bodyPr>
          <a:lstStyle/>
          <a:p>
            <a:pPr>
              <a:lnSpc>
                <a:spcPct val="115000"/>
              </a:lnSpc>
              <a:spcAft>
                <a:spcPts val="800"/>
              </a:spcAft>
              <a:buSzPts val="1000"/>
              <a:tabLst>
                <a:tab pos="914400" algn="l"/>
              </a:tabLst>
            </a:pPr>
            <a:r>
              <a:rPr lang="en-US" sz="1400" b="1" kern="0">
                <a:latin typeface="Poppins"/>
                <a:ea typeface="Times New Roman" panose="02020603050405020304" pitchFamily="18" charset="0"/>
                <a:cs typeface="Poppins"/>
              </a:rPr>
              <a:t>GTM Shift </a:t>
            </a:r>
            <a:br>
              <a:rPr lang="en-US" sz="1400" b="1" kern="0">
                <a:latin typeface="Poppins" pitchFamily="2" charset="77"/>
                <a:ea typeface="Times New Roman" panose="02020603050405020304" pitchFamily="18" charset="0"/>
                <a:cs typeface="Poppins" pitchFamily="2" charset="77"/>
              </a:rPr>
            </a:br>
            <a:r>
              <a:rPr lang="en-US" sz="1400" kern="0">
                <a:latin typeface="Poppins"/>
                <a:ea typeface="Times New Roman" panose="02020603050405020304" pitchFamily="18" charset="0"/>
                <a:cs typeface="Poppins"/>
              </a:rPr>
              <a:t>Pursuing upstream budgets, Brand-direct, Self-serve deals</a:t>
            </a:r>
            <a:endParaRPr lang="en-US" sz="1400" kern="0">
              <a:latin typeface="Poppins"/>
              <a:ea typeface="Aptos" panose="020B0004020202020204" pitchFamily="34" charset="0"/>
              <a:cs typeface="Poppins"/>
            </a:endParaRPr>
          </a:p>
        </p:txBody>
      </p:sp>
      <p:sp>
        <p:nvSpPr>
          <p:cNvPr id="36" name="Title 24">
            <a:extLst>
              <a:ext uri="{FF2B5EF4-FFF2-40B4-BE49-F238E27FC236}">
                <a16:creationId xmlns:a16="http://schemas.microsoft.com/office/drawing/2014/main" id="{A58D636F-AF73-CF68-CDB1-EB79B166B803}"/>
              </a:ext>
            </a:extLst>
          </p:cNvPr>
          <p:cNvSpPr txBox="1">
            <a:spLocks/>
          </p:cNvSpPr>
          <p:nvPr/>
        </p:nvSpPr>
        <p:spPr>
          <a:xfrm>
            <a:off x="508265" y="1475166"/>
            <a:ext cx="3981275" cy="411928"/>
          </a:xfrm>
          <a:prstGeom prst="rect">
            <a:avLst/>
          </a:prstGeom>
        </p:spPr>
        <p:txBody>
          <a:bodyPr lIns="91440" tIns="45720" rIns="91440" bIns="45720" anchor="t"/>
          <a:lstStyle>
            <a:lvl1pPr algn="l" defTabSz="914400" rtl="0" eaLnBrk="1" latinLnBrk="0" hangingPunct="1">
              <a:lnSpc>
                <a:spcPct val="100000"/>
              </a:lnSpc>
              <a:spcBef>
                <a:spcPct val="0"/>
              </a:spcBef>
              <a:buNone/>
              <a:defRPr sz="4400" b="0" i="0" kern="1200">
                <a:solidFill>
                  <a:schemeClr val="tx1"/>
                </a:solidFill>
                <a:latin typeface="Poppins" pitchFamily="2" charset="77"/>
                <a:ea typeface="+mj-ea"/>
                <a:cs typeface="Poppins" pitchFamily="2" charset="77"/>
              </a:defRPr>
            </a:lvl1pPr>
          </a:lstStyle>
          <a:p>
            <a:pPr defTabSz="457200"/>
            <a:r>
              <a:rPr lang="en-US" sz="1600" spc="300">
                <a:latin typeface="Poppins"/>
                <a:ea typeface="+mn-ea"/>
                <a:cs typeface="Poppins"/>
              </a:rPr>
              <a:t>PATHWAY TO $100M+</a:t>
            </a:r>
          </a:p>
        </p:txBody>
      </p:sp>
      <p:grpSp>
        <p:nvGrpSpPr>
          <p:cNvPr id="37" name="Group 36">
            <a:extLst>
              <a:ext uri="{FF2B5EF4-FFF2-40B4-BE49-F238E27FC236}">
                <a16:creationId xmlns:a16="http://schemas.microsoft.com/office/drawing/2014/main" id="{7EBE3033-3B88-C418-70D3-8F6C42D0E1B7}"/>
              </a:ext>
            </a:extLst>
          </p:cNvPr>
          <p:cNvGrpSpPr/>
          <p:nvPr/>
        </p:nvGrpSpPr>
        <p:grpSpPr>
          <a:xfrm rot="5400000">
            <a:off x="3026474" y="2536323"/>
            <a:ext cx="196850" cy="2129763"/>
            <a:chOff x="3831890" y="2505821"/>
            <a:chExt cx="196850" cy="2129763"/>
          </a:xfrm>
        </p:grpSpPr>
        <p:sp>
          <p:nvSpPr>
            <p:cNvPr id="38" name="Straight Arrow Connector 41">
              <a:extLst>
                <a:ext uri="{FF2B5EF4-FFF2-40B4-BE49-F238E27FC236}">
                  <a16:creationId xmlns:a16="http://schemas.microsoft.com/office/drawing/2014/main" id="{9AF589C6-06D2-11C8-91AE-751E0F79EFC6}"/>
                </a:ext>
              </a:extLst>
            </p:cNvPr>
            <p:cNvSpPr/>
            <p:nvPr/>
          </p:nvSpPr>
          <p:spPr>
            <a:xfrm flipV="1">
              <a:off x="3930317" y="2505821"/>
              <a:ext cx="0" cy="1954331"/>
            </a:xfrm>
            <a:prstGeom prst="line">
              <a:avLst/>
            </a:prstGeom>
            <a:ln w="19050">
              <a:solidFill>
                <a:srgbClr val="F0CF83"/>
              </a:solidFill>
              <a:tailEnd type="oval"/>
            </a:ln>
          </p:spPr>
          <p:txBody>
            <a:bodyPr lIns="45719" rIns="45719"/>
            <a:lstStyle/>
            <a:p>
              <a:pPr>
                <a:defRPr>
                  <a:latin typeface="+mj-lt"/>
                  <a:ea typeface="+mj-ea"/>
                  <a:cs typeface="+mj-cs"/>
                  <a:sym typeface="Calibri"/>
                </a:defRPr>
              </a:pPr>
              <a:endParaRPr/>
            </a:p>
          </p:txBody>
        </p:sp>
        <p:grpSp>
          <p:nvGrpSpPr>
            <p:cNvPr id="39" name="Group 38">
              <a:extLst>
                <a:ext uri="{FF2B5EF4-FFF2-40B4-BE49-F238E27FC236}">
                  <a16:creationId xmlns:a16="http://schemas.microsoft.com/office/drawing/2014/main" id="{32D24FD0-1107-1A1C-A388-2E0AB3478D24}"/>
                </a:ext>
              </a:extLst>
            </p:cNvPr>
            <p:cNvGrpSpPr/>
            <p:nvPr/>
          </p:nvGrpSpPr>
          <p:grpSpPr>
            <a:xfrm>
              <a:off x="3831890" y="4438734"/>
              <a:ext cx="196850" cy="196850"/>
              <a:chOff x="8686800" y="563285"/>
              <a:chExt cx="831555" cy="831555"/>
            </a:xfrm>
          </p:grpSpPr>
          <p:sp>
            <p:nvSpPr>
              <p:cNvPr id="40" name="Oval 39">
                <a:extLst>
                  <a:ext uri="{FF2B5EF4-FFF2-40B4-BE49-F238E27FC236}">
                    <a16:creationId xmlns:a16="http://schemas.microsoft.com/office/drawing/2014/main" id="{A58ACA55-3AA8-5FC1-EF1B-04DA945770C4}"/>
                  </a:ext>
                </a:extLst>
              </p:cNvPr>
              <p:cNvSpPr/>
              <p:nvPr/>
            </p:nvSpPr>
            <p:spPr>
              <a:xfrm>
                <a:off x="8686800" y="563285"/>
                <a:ext cx="831555" cy="831555"/>
              </a:xfrm>
              <a:prstGeom prst="ellipse">
                <a:avLst/>
              </a:prstGeom>
              <a:solidFill>
                <a:srgbClr val="F0CF83">
                  <a:alpha val="45000"/>
                </a:srgbClr>
              </a:solidFill>
              <a:ln w="12700" cmpd="sng">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022DDA8B-AD20-B248-3A21-FEF6ED90E046}"/>
                  </a:ext>
                </a:extLst>
              </p:cNvPr>
              <p:cNvSpPr/>
              <p:nvPr/>
            </p:nvSpPr>
            <p:spPr>
              <a:xfrm>
                <a:off x="8832754" y="709239"/>
                <a:ext cx="539646" cy="539646"/>
              </a:xfrm>
              <a:prstGeom prst="ellipse">
                <a:avLst/>
              </a:prstGeom>
              <a:solidFill>
                <a:srgbClr val="F0CF83"/>
              </a:solidFill>
              <a:ln w="19050" cmpd="sng">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3" name="Title 24">
            <a:extLst>
              <a:ext uri="{FF2B5EF4-FFF2-40B4-BE49-F238E27FC236}">
                <a16:creationId xmlns:a16="http://schemas.microsoft.com/office/drawing/2014/main" id="{FF33E247-3E38-2628-224D-BC7EFC876847}"/>
              </a:ext>
            </a:extLst>
          </p:cNvPr>
          <p:cNvSpPr txBox="1">
            <a:spLocks/>
          </p:cNvSpPr>
          <p:nvPr/>
        </p:nvSpPr>
        <p:spPr>
          <a:xfrm>
            <a:off x="457200" y="924759"/>
            <a:ext cx="6673076" cy="660403"/>
          </a:xfrm>
          <a:prstGeom prst="rect">
            <a:avLst/>
          </a:prstGeom>
        </p:spPr>
        <p:txBody>
          <a:bodyPr lIns="91440" tIns="45720" rIns="91440" bIns="45720" anchor="t"/>
          <a:lstStyle>
            <a:lvl1pPr algn="l" defTabSz="914400" rtl="0" eaLnBrk="1" latinLnBrk="0" hangingPunct="1">
              <a:lnSpc>
                <a:spcPct val="100000"/>
              </a:lnSpc>
              <a:spcBef>
                <a:spcPct val="0"/>
              </a:spcBef>
              <a:buNone/>
              <a:defRPr sz="4400" b="0" i="0" kern="1200">
                <a:solidFill>
                  <a:schemeClr val="tx1"/>
                </a:solidFill>
                <a:latin typeface="Poppins" pitchFamily="2" charset="77"/>
                <a:ea typeface="+mj-ea"/>
                <a:cs typeface="Poppins" pitchFamily="2" charset="77"/>
              </a:defRPr>
            </a:lvl1pPr>
          </a:lstStyle>
          <a:p>
            <a:pPr defTabSz="457200"/>
            <a:r>
              <a:rPr lang="en-US" sz="3200" b="1" spc="300">
                <a:solidFill>
                  <a:srgbClr val="191931"/>
                </a:solidFill>
                <a:ea typeface="+mn-ea"/>
              </a:rPr>
              <a:t>THE GROWTH STRATEGY</a:t>
            </a:r>
          </a:p>
        </p:txBody>
      </p:sp>
      <p:grpSp>
        <p:nvGrpSpPr>
          <p:cNvPr id="111" name="Group 110">
            <a:extLst>
              <a:ext uri="{FF2B5EF4-FFF2-40B4-BE49-F238E27FC236}">
                <a16:creationId xmlns:a16="http://schemas.microsoft.com/office/drawing/2014/main" id="{E62E7CD5-342F-6284-A8C9-B703E23999C4}"/>
              </a:ext>
            </a:extLst>
          </p:cNvPr>
          <p:cNvGrpSpPr/>
          <p:nvPr/>
        </p:nvGrpSpPr>
        <p:grpSpPr>
          <a:xfrm rot="5400000">
            <a:off x="5783074" y="1753361"/>
            <a:ext cx="196850" cy="1253141"/>
            <a:chOff x="3831890" y="3382443"/>
            <a:chExt cx="196850" cy="1253141"/>
          </a:xfrm>
        </p:grpSpPr>
        <p:sp>
          <p:nvSpPr>
            <p:cNvPr id="112" name="Straight Arrow Connector 41">
              <a:extLst>
                <a:ext uri="{FF2B5EF4-FFF2-40B4-BE49-F238E27FC236}">
                  <a16:creationId xmlns:a16="http://schemas.microsoft.com/office/drawing/2014/main" id="{64BA5984-9951-E58F-F181-9E837A1263EB}"/>
                </a:ext>
              </a:extLst>
            </p:cNvPr>
            <p:cNvSpPr/>
            <p:nvPr/>
          </p:nvSpPr>
          <p:spPr>
            <a:xfrm flipV="1">
              <a:off x="3930318" y="3382443"/>
              <a:ext cx="0" cy="1077708"/>
            </a:xfrm>
            <a:prstGeom prst="line">
              <a:avLst/>
            </a:prstGeom>
            <a:ln w="19050">
              <a:solidFill>
                <a:srgbClr val="F0CF83"/>
              </a:solidFill>
              <a:tailEnd type="oval"/>
            </a:ln>
          </p:spPr>
          <p:txBody>
            <a:bodyPr lIns="45719" rIns="45719"/>
            <a:lstStyle/>
            <a:p>
              <a:pPr>
                <a:defRPr>
                  <a:latin typeface="+mj-lt"/>
                  <a:ea typeface="+mj-ea"/>
                  <a:cs typeface="+mj-cs"/>
                  <a:sym typeface="Calibri"/>
                </a:defRPr>
              </a:pPr>
              <a:endParaRPr/>
            </a:p>
          </p:txBody>
        </p:sp>
        <p:grpSp>
          <p:nvGrpSpPr>
            <p:cNvPr id="113" name="Group 112">
              <a:extLst>
                <a:ext uri="{FF2B5EF4-FFF2-40B4-BE49-F238E27FC236}">
                  <a16:creationId xmlns:a16="http://schemas.microsoft.com/office/drawing/2014/main" id="{356A5D69-9458-9FD4-D6FB-DF3651C42A7C}"/>
                </a:ext>
              </a:extLst>
            </p:cNvPr>
            <p:cNvGrpSpPr/>
            <p:nvPr/>
          </p:nvGrpSpPr>
          <p:grpSpPr>
            <a:xfrm>
              <a:off x="3831890" y="4438734"/>
              <a:ext cx="196850" cy="196850"/>
              <a:chOff x="8686800" y="563285"/>
              <a:chExt cx="831555" cy="831555"/>
            </a:xfrm>
          </p:grpSpPr>
          <p:sp>
            <p:nvSpPr>
              <p:cNvPr id="114" name="Oval 113">
                <a:extLst>
                  <a:ext uri="{FF2B5EF4-FFF2-40B4-BE49-F238E27FC236}">
                    <a16:creationId xmlns:a16="http://schemas.microsoft.com/office/drawing/2014/main" id="{80B5DF35-B1E3-1F3B-A84C-EFC520B2FB54}"/>
                  </a:ext>
                </a:extLst>
              </p:cNvPr>
              <p:cNvSpPr/>
              <p:nvPr/>
            </p:nvSpPr>
            <p:spPr>
              <a:xfrm>
                <a:off x="8686800" y="563285"/>
                <a:ext cx="831555" cy="831555"/>
              </a:xfrm>
              <a:prstGeom prst="ellipse">
                <a:avLst/>
              </a:prstGeom>
              <a:solidFill>
                <a:srgbClr val="F0CF83">
                  <a:alpha val="45000"/>
                </a:srgbClr>
              </a:solidFill>
              <a:ln w="12700" cmpd="sng">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2ACB66D8-83B5-D1D5-6E53-E83A942727A8}"/>
                  </a:ext>
                </a:extLst>
              </p:cNvPr>
              <p:cNvSpPr/>
              <p:nvPr/>
            </p:nvSpPr>
            <p:spPr>
              <a:xfrm>
                <a:off x="8832754" y="709239"/>
                <a:ext cx="539646" cy="539646"/>
              </a:xfrm>
              <a:prstGeom prst="ellipse">
                <a:avLst/>
              </a:prstGeom>
              <a:solidFill>
                <a:srgbClr val="F0CF83"/>
              </a:solidFill>
              <a:ln w="19050" cmpd="sng">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6" name="Group 115">
            <a:extLst>
              <a:ext uri="{FF2B5EF4-FFF2-40B4-BE49-F238E27FC236}">
                <a16:creationId xmlns:a16="http://schemas.microsoft.com/office/drawing/2014/main" id="{7C5858EC-B54C-3DF5-E191-07467E084148}"/>
              </a:ext>
            </a:extLst>
          </p:cNvPr>
          <p:cNvGrpSpPr/>
          <p:nvPr/>
        </p:nvGrpSpPr>
        <p:grpSpPr>
          <a:xfrm rot="16200000">
            <a:off x="8199537" y="2947158"/>
            <a:ext cx="196850" cy="1181392"/>
            <a:chOff x="3831890" y="3454192"/>
            <a:chExt cx="196850" cy="1181392"/>
          </a:xfrm>
        </p:grpSpPr>
        <p:sp>
          <p:nvSpPr>
            <p:cNvPr id="117" name="Straight Arrow Connector 41">
              <a:extLst>
                <a:ext uri="{FF2B5EF4-FFF2-40B4-BE49-F238E27FC236}">
                  <a16:creationId xmlns:a16="http://schemas.microsoft.com/office/drawing/2014/main" id="{22F00981-2AEF-77E1-282E-23F98BBCC0E3}"/>
                </a:ext>
              </a:extLst>
            </p:cNvPr>
            <p:cNvSpPr/>
            <p:nvPr/>
          </p:nvSpPr>
          <p:spPr>
            <a:xfrm flipV="1">
              <a:off x="3930318" y="3454192"/>
              <a:ext cx="0" cy="1005960"/>
            </a:xfrm>
            <a:prstGeom prst="line">
              <a:avLst/>
            </a:prstGeom>
            <a:ln w="19050">
              <a:solidFill>
                <a:srgbClr val="F0CF83"/>
              </a:solidFill>
              <a:tailEnd type="oval"/>
            </a:ln>
          </p:spPr>
          <p:txBody>
            <a:bodyPr lIns="45719" rIns="45719"/>
            <a:lstStyle/>
            <a:p>
              <a:pPr>
                <a:defRPr>
                  <a:latin typeface="+mj-lt"/>
                  <a:ea typeface="+mj-ea"/>
                  <a:cs typeface="+mj-cs"/>
                  <a:sym typeface="Calibri"/>
                </a:defRPr>
              </a:pPr>
              <a:endParaRPr/>
            </a:p>
          </p:txBody>
        </p:sp>
        <p:grpSp>
          <p:nvGrpSpPr>
            <p:cNvPr id="118" name="Group 117">
              <a:extLst>
                <a:ext uri="{FF2B5EF4-FFF2-40B4-BE49-F238E27FC236}">
                  <a16:creationId xmlns:a16="http://schemas.microsoft.com/office/drawing/2014/main" id="{BB7BDCB2-045A-B23C-85D2-032A6F297BC1}"/>
                </a:ext>
              </a:extLst>
            </p:cNvPr>
            <p:cNvGrpSpPr/>
            <p:nvPr/>
          </p:nvGrpSpPr>
          <p:grpSpPr>
            <a:xfrm>
              <a:off x="3831890" y="4438734"/>
              <a:ext cx="196850" cy="196850"/>
              <a:chOff x="8686800" y="563285"/>
              <a:chExt cx="831555" cy="831555"/>
            </a:xfrm>
          </p:grpSpPr>
          <p:sp>
            <p:nvSpPr>
              <p:cNvPr id="119" name="Oval 118">
                <a:extLst>
                  <a:ext uri="{FF2B5EF4-FFF2-40B4-BE49-F238E27FC236}">
                    <a16:creationId xmlns:a16="http://schemas.microsoft.com/office/drawing/2014/main" id="{D0123AE1-E584-16D7-7562-1861CE246634}"/>
                  </a:ext>
                </a:extLst>
              </p:cNvPr>
              <p:cNvSpPr/>
              <p:nvPr/>
            </p:nvSpPr>
            <p:spPr>
              <a:xfrm>
                <a:off x="8686800" y="563285"/>
                <a:ext cx="831555" cy="831555"/>
              </a:xfrm>
              <a:prstGeom prst="ellipse">
                <a:avLst/>
              </a:prstGeom>
              <a:solidFill>
                <a:srgbClr val="F0CF83">
                  <a:alpha val="45000"/>
                </a:srgbClr>
              </a:solidFill>
              <a:ln w="12700" cmpd="sng">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6AC9EDAA-F83F-9CBC-42CB-1D735F6BEBC7}"/>
                  </a:ext>
                </a:extLst>
              </p:cNvPr>
              <p:cNvSpPr/>
              <p:nvPr/>
            </p:nvSpPr>
            <p:spPr>
              <a:xfrm>
                <a:off x="8832754" y="709239"/>
                <a:ext cx="539646" cy="539646"/>
              </a:xfrm>
              <a:prstGeom prst="ellipse">
                <a:avLst/>
              </a:prstGeom>
              <a:solidFill>
                <a:srgbClr val="F0CF83"/>
              </a:solidFill>
              <a:ln w="19050" cmpd="sng">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1" name="Group 120">
            <a:extLst>
              <a:ext uri="{FF2B5EF4-FFF2-40B4-BE49-F238E27FC236}">
                <a16:creationId xmlns:a16="http://schemas.microsoft.com/office/drawing/2014/main" id="{50C22DAA-45D7-A3B1-94F0-53ACB527D0D4}"/>
              </a:ext>
            </a:extLst>
          </p:cNvPr>
          <p:cNvGrpSpPr/>
          <p:nvPr/>
        </p:nvGrpSpPr>
        <p:grpSpPr>
          <a:xfrm rot="16200000">
            <a:off x="9133919" y="1353833"/>
            <a:ext cx="196850" cy="839047"/>
            <a:chOff x="3831890" y="3796537"/>
            <a:chExt cx="196850" cy="839047"/>
          </a:xfrm>
        </p:grpSpPr>
        <p:sp>
          <p:nvSpPr>
            <p:cNvPr id="122" name="Straight Arrow Connector 41">
              <a:extLst>
                <a:ext uri="{FF2B5EF4-FFF2-40B4-BE49-F238E27FC236}">
                  <a16:creationId xmlns:a16="http://schemas.microsoft.com/office/drawing/2014/main" id="{2133B87B-93D5-2E6E-B30B-0E764BA04DCE}"/>
                </a:ext>
              </a:extLst>
            </p:cNvPr>
            <p:cNvSpPr/>
            <p:nvPr/>
          </p:nvSpPr>
          <p:spPr>
            <a:xfrm flipV="1">
              <a:off x="3930319" y="3796537"/>
              <a:ext cx="0" cy="663615"/>
            </a:xfrm>
            <a:prstGeom prst="line">
              <a:avLst/>
            </a:prstGeom>
            <a:ln w="19050">
              <a:solidFill>
                <a:srgbClr val="F0CF83"/>
              </a:solidFill>
              <a:tailEnd type="oval"/>
            </a:ln>
          </p:spPr>
          <p:txBody>
            <a:bodyPr lIns="45719" rIns="45719"/>
            <a:lstStyle/>
            <a:p>
              <a:pPr>
                <a:defRPr>
                  <a:latin typeface="+mj-lt"/>
                  <a:ea typeface="+mj-ea"/>
                  <a:cs typeface="+mj-cs"/>
                  <a:sym typeface="Calibri"/>
                </a:defRPr>
              </a:pPr>
              <a:endParaRPr/>
            </a:p>
          </p:txBody>
        </p:sp>
        <p:grpSp>
          <p:nvGrpSpPr>
            <p:cNvPr id="123" name="Group 122">
              <a:extLst>
                <a:ext uri="{FF2B5EF4-FFF2-40B4-BE49-F238E27FC236}">
                  <a16:creationId xmlns:a16="http://schemas.microsoft.com/office/drawing/2014/main" id="{70F38B13-0A70-3F54-5C50-A715F5E5473D}"/>
                </a:ext>
              </a:extLst>
            </p:cNvPr>
            <p:cNvGrpSpPr/>
            <p:nvPr/>
          </p:nvGrpSpPr>
          <p:grpSpPr>
            <a:xfrm>
              <a:off x="3831890" y="4438734"/>
              <a:ext cx="196850" cy="196850"/>
              <a:chOff x="8686800" y="563285"/>
              <a:chExt cx="831555" cy="831555"/>
            </a:xfrm>
          </p:grpSpPr>
          <p:sp>
            <p:nvSpPr>
              <p:cNvPr id="124" name="Oval 123">
                <a:extLst>
                  <a:ext uri="{FF2B5EF4-FFF2-40B4-BE49-F238E27FC236}">
                    <a16:creationId xmlns:a16="http://schemas.microsoft.com/office/drawing/2014/main" id="{BF3483A1-914D-3530-EC6A-BF7B9723CE46}"/>
                  </a:ext>
                </a:extLst>
              </p:cNvPr>
              <p:cNvSpPr/>
              <p:nvPr/>
            </p:nvSpPr>
            <p:spPr>
              <a:xfrm>
                <a:off x="8686800" y="563285"/>
                <a:ext cx="831555" cy="831555"/>
              </a:xfrm>
              <a:prstGeom prst="ellipse">
                <a:avLst/>
              </a:prstGeom>
              <a:solidFill>
                <a:srgbClr val="F0CF83">
                  <a:alpha val="45000"/>
                </a:srgbClr>
              </a:solidFill>
              <a:ln w="12700" cmpd="sng">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31F8FCEA-0B58-2DAC-0A59-7A0096D8F806}"/>
                  </a:ext>
                </a:extLst>
              </p:cNvPr>
              <p:cNvSpPr/>
              <p:nvPr/>
            </p:nvSpPr>
            <p:spPr>
              <a:xfrm>
                <a:off x="8832754" y="709239"/>
                <a:ext cx="539646" cy="539646"/>
              </a:xfrm>
              <a:prstGeom prst="ellipse">
                <a:avLst/>
              </a:prstGeom>
              <a:solidFill>
                <a:srgbClr val="F0CF83"/>
              </a:solidFill>
              <a:ln w="19050" cmpd="sng">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6" name="Group 125">
            <a:extLst>
              <a:ext uri="{FF2B5EF4-FFF2-40B4-BE49-F238E27FC236}">
                <a16:creationId xmlns:a16="http://schemas.microsoft.com/office/drawing/2014/main" id="{14EFD193-A6A6-D83E-8C6C-5BE267D1286D}"/>
              </a:ext>
            </a:extLst>
          </p:cNvPr>
          <p:cNvGrpSpPr/>
          <p:nvPr/>
        </p:nvGrpSpPr>
        <p:grpSpPr>
          <a:xfrm rot="16200000">
            <a:off x="6439006" y="4527149"/>
            <a:ext cx="196850" cy="1181392"/>
            <a:chOff x="3831890" y="3454192"/>
            <a:chExt cx="196850" cy="1181392"/>
          </a:xfrm>
        </p:grpSpPr>
        <p:sp>
          <p:nvSpPr>
            <p:cNvPr id="127" name="Straight Arrow Connector 41">
              <a:extLst>
                <a:ext uri="{FF2B5EF4-FFF2-40B4-BE49-F238E27FC236}">
                  <a16:creationId xmlns:a16="http://schemas.microsoft.com/office/drawing/2014/main" id="{2F3F706D-B7C1-4B56-5E67-68072CE251D1}"/>
                </a:ext>
              </a:extLst>
            </p:cNvPr>
            <p:cNvSpPr/>
            <p:nvPr/>
          </p:nvSpPr>
          <p:spPr>
            <a:xfrm flipV="1">
              <a:off x="3930318" y="3454192"/>
              <a:ext cx="0" cy="1005960"/>
            </a:xfrm>
            <a:prstGeom prst="line">
              <a:avLst/>
            </a:prstGeom>
            <a:ln w="19050">
              <a:solidFill>
                <a:srgbClr val="F0CF83"/>
              </a:solidFill>
              <a:tailEnd type="oval"/>
            </a:ln>
          </p:spPr>
          <p:txBody>
            <a:bodyPr lIns="45719" rIns="45719"/>
            <a:lstStyle/>
            <a:p>
              <a:pPr>
                <a:defRPr>
                  <a:latin typeface="+mj-lt"/>
                  <a:ea typeface="+mj-ea"/>
                  <a:cs typeface="+mj-cs"/>
                  <a:sym typeface="Calibri"/>
                </a:defRPr>
              </a:pPr>
              <a:endParaRPr/>
            </a:p>
          </p:txBody>
        </p:sp>
        <p:grpSp>
          <p:nvGrpSpPr>
            <p:cNvPr id="128" name="Group 127">
              <a:extLst>
                <a:ext uri="{FF2B5EF4-FFF2-40B4-BE49-F238E27FC236}">
                  <a16:creationId xmlns:a16="http://schemas.microsoft.com/office/drawing/2014/main" id="{E620CCEB-CFD2-C5D9-3845-D813B0137C7D}"/>
                </a:ext>
              </a:extLst>
            </p:cNvPr>
            <p:cNvGrpSpPr/>
            <p:nvPr/>
          </p:nvGrpSpPr>
          <p:grpSpPr>
            <a:xfrm>
              <a:off x="3831890" y="4438734"/>
              <a:ext cx="196850" cy="196850"/>
              <a:chOff x="8686800" y="563285"/>
              <a:chExt cx="831555" cy="831555"/>
            </a:xfrm>
          </p:grpSpPr>
          <p:sp>
            <p:nvSpPr>
              <p:cNvPr id="129" name="Oval 128">
                <a:extLst>
                  <a:ext uri="{FF2B5EF4-FFF2-40B4-BE49-F238E27FC236}">
                    <a16:creationId xmlns:a16="http://schemas.microsoft.com/office/drawing/2014/main" id="{3000F703-6FD3-2EC1-5F3D-6A5B6A4CA755}"/>
                  </a:ext>
                </a:extLst>
              </p:cNvPr>
              <p:cNvSpPr/>
              <p:nvPr/>
            </p:nvSpPr>
            <p:spPr>
              <a:xfrm>
                <a:off x="8686800" y="563285"/>
                <a:ext cx="831555" cy="831555"/>
              </a:xfrm>
              <a:prstGeom prst="ellipse">
                <a:avLst/>
              </a:prstGeom>
              <a:solidFill>
                <a:srgbClr val="F0CF83">
                  <a:alpha val="45000"/>
                </a:srgbClr>
              </a:solidFill>
              <a:ln w="12700" cmpd="sng">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D0F2AF04-B58F-94B8-BCCF-64F87C45EFBE}"/>
                  </a:ext>
                </a:extLst>
              </p:cNvPr>
              <p:cNvSpPr/>
              <p:nvPr/>
            </p:nvSpPr>
            <p:spPr>
              <a:xfrm>
                <a:off x="8832754" y="709239"/>
                <a:ext cx="539646" cy="539646"/>
              </a:xfrm>
              <a:prstGeom prst="ellipse">
                <a:avLst/>
              </a:prstGeom>
              <a:solidFill>
                <a:srgbClr val="F0CF83"/>
              </a:solidFill>
              <a:ln w="19050" cmpd="sng">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796647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E65DA-B6A1-298F-E188-2E585BEE300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9C23547-CFC9-2CDE-2F5A-7D5C19D4661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926740" y="2833991"/>
            <a:ext cx="3126439" cy="1188475"/>
          </a:xfrm>
          <a:prstGeom prst="rect">
            <a:avLst/>
          </a:prstGeom>
        </p:spPr>
      </p:pic>
      <p:sp>
        <p:nvSpPr>
          <p:cNvPr id="9" name="TextBox 8">
            <a:extLst>
              <a:ext uri="{FF2B5EF4-FFF2-40B4-BE49-F238E27FC236}">
                <a16:creationId xmlns:a16="http://schemas.microsoft.com/office/drawing/2014/main" id="{AA6E85F8-8BC2-70B6-F1E5-FB91441F3045}"/>
              </a:ext>
            </a:extLst>
          </p:cNvPr>
          <p:cNvSpPr txBox="1"/>
          <p:nvPr/>
        </p:nvSpPr>
        <p:spPr>
          <a:xfrm>
            <a:off x="420457" y="571170"/>
            <a:ext cx="3069503" cy="261610"/>
          </a:xfrm>
          <a:prstGeom prst="rect">
            <a:avLst/>
          </a:prstGeom>
          <a:noFill/>
        </p:spPr>
        <p:txBody>
          <a:bodyPr wrap="square">
            <a:spAutoFit/>
          </a:bodyPr>
          <a:lstStyle/>
          <a:p>
            <a:pPr defTabSz="457200"/>
            <a:r>
              <a:rPr lang="en-US" sz="1100" spc="300">
                <a:latin typeface="Poppins"/>
                <a:cs typeface="Poppins"/>
              </a:rPr>
              <a:t>OCTOBER 2025 | LD MICRO</a:t>
            </a:r>
            <a:endParaRPr lang="en-US" sz="1100" spc="300">
              <a:latin typeface="Poppins"/>
              <a:ea typeface="+mn-ea"/>
              <a:cs typeface="Poppins"/>
            </a:endParaRPr>
          </a:p>
        </p:txBody>
      </p:sp>
      <p:sp>
        <p:nvSpPr>
          <p:cNvPr id="11" name="TextBox 10">
            <a:extLst>
              <a:ext uri="{FF2B5EF4-FFF2-40B4-BE49-F238E27FC236}">
                <a16:creationId xmlns:a16="http://schemas.microsoft.com/office/drawing/2014/main" id="{70D979B4-1B42-1859-A1F6-4B4CA59A365A}"/>
              </a:ext>
            </a:extLst>
          </p:cNvPr>
          <p:cNvSpPr txBox="1"/>
          <p:nvPr/>
        </p:nvSpPr>
        <p:spPr>
          <a:xfrm>
            <a:off x="10102816" y="571170"/>
            <a:ext cx="1621240" cy="261610"/>
          </a:xfrm>
          <a:prstGeom prst="rect">
            <a:avLst/>
          </a:prstGeom>
          <a:noFill/>
        </p:spPr>
        <p:txBody>
          <a:bodyPr wrap="square">
            <a:spAutoFit/>
          </a:bodyPr>
          <a:lstStyle/>
          <a:p>
            <a:pPr algn="r" defTabSz="457200"/>
            <a:r>
              <a:rPr lang="en-US" sz="1100" spc="300">
                <a:latin typeface="Poppins"/>
                <a:cs typeface="Poppins"/>
              </a:rPr>
              <a:t>NYSE: INUV</a:t>
            </a:r>
          </a:p>
        </p:txBody>
      </p:sp>
      <p:pic>
        <p:nvPicPr>
          <p:cNvPr id="13" name="Picture 12" descr="A person in a black shirt&#10;&#10;AI-generated content may be incorrect.">
            <a:extLst>
              <a:ext uri="{FF2B5EF4-FFF2-40B4-BE49-F238E27FC236}">
                <a16:creationId xmlns:a16="http://schemas.microsoft.com/office/drawing/2014/main" id="{9B6B93C3-C49D-3B5A-5F20-F0ABC948EF55}"/>
              </a:ext>
            </a:extLst>
          </p:cNvPr>
          <p:cNvPicPr>
            <a:picLocks/>
          </p:cNvPicPr>
          <p:nvPr/>
        </p:nvPicPr>
        <p:blipFill>
          <a:blip r:embed="rId3" cstate="email">
            <a:extLst>
              <a:ext uri="{28A0092B-C50C-407E-A947-70E740481C1C}">
                <a14:useLocalDpi xmlns:a14="http://schemas.microsoft.com/office/drawing/2010/main"/>
              </a:ext>
            </a:extLst>
          </a:blip>
          <a:srcRect/>
          <a:stretch>
            <a:fillRect/>
          </a:stretch>
        </p:blipFill>
        <p:spPr>
          <a:xfrm>
            <a:off x="6727956" y="2115557"/>
            <a:ext cx="2615184" cy="2248268"/>
          </a:xfrm>
          <a:prstGeom prst="hexagon">
            <a:avLst/>
          </a:prstGeom>
        </p:spPr>
      </p:pic>
      <p:sp>
        <p:nvSpPr>
          <p:cNvPr id="15" name="TextBox 14">
            <a:extLst>
              <a:ext uri="{FF2B5EF4-FFF2-40B4-BE49-F238E27FC236}">
                <a16:creationId xmlns:a16="http://schemas.microsoft.com/office/drawing/2014/main" id="{D58B704F-63EE-2394-2D84-3C922180A338}"/>
              </a:ext>
            </a:extLst>
          </p:cNvPr>
          <p:cNvSpPr txBox="1"/>
          <p:nvPr/>
        </p:nvSpPr>
        <p:spPr>
          <a:xfrm>
            <a:off x="6045448" y="4660026"/>
            <a:ext cx="3980201" cy="1015663"/>
          </a:xfrm>
          <a:prstGeom prst="rect">
            <a:avLst/>
          </a:prstGeom>
          <a:noFill/>
        </p:spPr>
        <p:txBody>
          <a:bodyPr wrap="square" lIns="91440" tIns="45720" rIns="91440" bIns="45720" anchor="t">
            <a:spAutoFit/>
          </a:bodyPr>
          <a:lstStyle/>
          <a:p>
            <a:pPr algn="ctr" defTabSz="457200"/>
            <a:r>
              <a:rPr lang="en-US" b="1">
                <a:latin typeface="Poppins"/>
                <a:cs typeface="Poppins"/>
              </a:rPr>
              <a:t>Rob Buchner</a:t>
            </a:r>
          </a:p>
          <a:p>
            <a:pPr algn="ctr" defTabSz="457200"/>
            <a:r>
              <a:rPr lang="en-US" sz="1400" b="1">
                <a:latin typeface="Poppins"/>
                <a:ea typeface="+mn-ea"/>
                <a:cs typeface="Poppins"/>
              </a:rPr>
              <a:t>Chief Operating Officer</a:t>
            </a:r>
          </a:p>
          <a:p>
            <a:pPr algn="ctr" defTabSz="457200"/>
            <a:br>
              <a:rPr lang="en-US" sz="1400" spc="300">
                <a:latin typeface="Poppins"/>
                <a:cs typeface="Poppins"/>
              </a:rPr>
            </a:br>
            <a:r>
              <a:rPr lang="en-US" sz="1400" spc="300">
                <a:latin typeface="Poppins"/>
                <a:cs typeface="Poppins"/>
              </a:rPr>
              <a:t>ROB.BUCHNER@INUVO.COM</a:t>
            </a:r>
            <a:endParaRPr lang="en-US" sz="1400" spc="300">
              <a:latin typeface="Poppins"/>
              <a:ea typeface="+mn-ea"/>
              <a:cs typeface="Poppins"/>
            </a:endParaRPr>
          </a:p>
        </p:txBody>
      </p:sp>
    </p:spTree>
    <p:extLst>
      <p:ext uri="{BB962C8B-B14F-4D97-AF65-F5344CB8AC3E}">
        <p14:creationId xmlns:p14="http://schemas.microsoft.com/office/powerpoint/2010/main" val="2431875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A700C-FDC1-EB8D-8B44-3BB2BE06E67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6EDBDDB-F3FF-7660-8D28-CB65BCDB46E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20457" y="1368281"/>
            <a:ext cx="1858380" cy="706439"/>
          </a:xfrm>
          <a:prstGeom prst="rect">
            <a:avLst/>
          </a:prstGeom>
        </p:spPr>
      </p:pic>
      <p:sp>
        <p:nvSpPr>
          <p:cNvPr id="7" name="TextBox 6">
            <a:extLst>
              <a:ext uri="{FF2B5EF4-FFF2-40B4-BE49-F238E27FC236}">
                <a16:creationId xmlns:a16="http://schemas.microsoft.com/office/drawing/2014/main" id="{F0C2B2D9-440E-07C6-9CC9-03E68D07676D}"/>
              </a:ext>
            </a:extLst>
          </p:cNvPr>
          <p:cNvSpPr txBox="1"/>
          <p:nvPr/>
        </p:nvSpPr>
        <p:spPr>
          <a:xfrm>
            <a:off x="420457" y="571170"/>
            <a:ext cx="3069503" cy="261610"/>
          </a:xfrm>
          <a:prstGeom prst="rect">
            <a:avLst/>
          </a:prstGeom>
          <a:noFill/>
        </p:spPr>
        <p:txBody>
          <a:bodyPr wrap="square">
            <a:spAutoFit/>
          </a:bodyPr>
          <a:lstStyle/>
          <a:p>
            <a:pPr defTabSz="457200"/>
            <a:r>
              <a:rPr lang="en-US" sz="1100" spc="300">
                <a:latin typeface="Poppins"/>
                <a:cs typeface="Poppins"/>
              </a:rPr>
              <a:t>OCTOBER 2025 | LD MICRO</a:t>
            </a:r>
            <a:endParaRPr lang="en-US" sz="1100" spc="300">
              <a:latin typeface="Poppins"/>
              <a:ea typeface="+mn-ea"/>
              <a:cs typeface="Poppins"/>
            </a:endParaRPr>
          </a:p>
        </p:txBody>
      </p:sp>
      <p:sp>
        <p:nvSpPr>
          <p:cNvPr id="8" name="TextBox 7">
            <a:extLst>
              <a:ext uri="{FF2B5EF4-FFF2-40B4-BE49-F238E27FC236}">
                <a16:creationId xmlns:a16="http://schemas.microsoft.com/office/drawing/2014/main" id="{E77AACD9-7EC7-BF14-BE88-1FB2315D08DC}"/>
              </a:ext>
            </a:extLst>
          </p:cNvPr>
          <p:cNvSpPr txBox="1"/>
          <p:nvPr/>
        </p:nvSpPr>
        <p:spPr>
          <a:xfrm>
            <a:off x="420457" y="6085125"/>
            <a:ext cx="2741828" cy="307777"/>
          </a:xfrm>
          <a:prstGeom prst="rect">
            <a:avLst/>
          </a:prstGeom>
          <a:noFill/>
        </p:spPr>
        <p:txBody>
          <a:bodyPr wrap="square" lIns="91440" tIns="45720" rIns="91440" bIns="45720" anchor="t">
            <a:spAutoFit/>
          </a:bodyPr>
          <a:lstStyle/>
          <a:p>
            <a:pPr defTabSz="457200"/>
            <a:r>
              <a:rPr lang="en-US" sz="1400" b="1" spc="300">
                <a:latin typeface="Poppins"/>
                <a:cs typeface="Poppins"/>
              </a:rPr>
              <a:t>NYSE: INUV</a:t>
            </a:r>
            <a:endParaRPr lang="en-US" sz="1400" b="1" spc="300">
              <a:latin typeface="Poppins"/>
              <a:ea typeface="+mn-ea"/>
              <a:cs typeface="Poppins"/>
            </a:endParaRPr>
          </a:p>
        </p:txBody>
      </p:sp>
      <p:sp>
        <p:nvSpPr>
          <p:cNvPr id="2" name="Hexagon 1">
            <a:extLst>
              <a:ext uri="{FF2B5EF4-FFF2-40B4-BE49-F238E27FC236}">
                <a16:creationId xmlns:a16="http://schemas.microsoft.com/office/drawing/2014/main" id="{FE800B59-3684-2346-09B7-2DBD6641C541}"/>
              </a:ext>
            </a:extLst>
          </p:cNvPr>
          <p:cNvSpPr/>
          <p:nvPr/>
        </p:nvSpPr>
        <p:spPr>
          <a:xfrm>
            <a:off x="8487955" y="1194030"/>
            <a:ext cx="2611473" cy="2251274"/>
          </a:xfrm>
          <a:prstGeom prst="hexagon">
            <a:avLst/>
          </a:prstGeom>
          <a:solidFill>
            <a:srgbClr val="ECC1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exagon 2">
            <a:extLst>
              <a:ext uri="{FF2B5EF4-FFF2-40B4-BE49-F238E27FC236}">
                <a16:creationId xmlns:a16="http://schemas.microsoft.com/office/drawing/2014/main" id="{63592C31-8B27-C31D-3176-CE47CE13D32A}"/>
              </a:ext>
            </a:extLst>
          </p:cNvPr>
          <p:cNvSpPr/>
          <p:nvPr/>
        </p:nvSpPr>
        <p:spPr>
          <a:xfrm>
            <a:off x="8487955" y="3497608"/>
            <a:ext cx="2611473" cy="2251274"/>
          </a:xfrm>
          <a:prstGeom prst="hexagon">
            <a:avLst/>
          </a:prstGeom>
          <a:solidFill>
            <a:srgbClr val="9E7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a:extLst>
              <a:ext uri="{FF2B5EF4-FFF2-40B4-BE49-F238E27FC236}">
                <a16:creationId xmlns:a16="http://schemas.microsoft.com/office/drawing/2014/main" id="{31EC4C93-8995-6A86-88DD-A12AAE9E328D}"/>
              </a:ext>
            </a:extLst>
          </p:cNvPr>
          <p:cNvSpPr/>
          <p:nvPr/>
        </p:nvSpPr>
        <p:spPr>
          <a:xfrm>
            <a:off x="10582476" y="27710"/>
            <a:ext cx="2611473" cy="2251274"/>
          </a:xfrm>
          <a:prstGeom prst="hexagon">
            <a:avLst/>
          </a:prstGeom>
          <a:noFill/>
          <a:ln>
            <a:solidFill>
              <a:srgbClr val="9E7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17275621-4BB7-70DE-9C78-682FCB7A6518}"/>
              </a:ext>
            </a:extLst>
          </p:cNvPr>
          <p:cNvSpPr/>
          <p:nvPr/>
        </p:nvSpPr>
        <p:spPr>
          <a:xfrm>
            <a:off x="10582476" y="2331289"/>
            <a:ext cx="2611473" cy="2251274"/>
          </a:xfrm>
          <a:prstGeom prst="hexagon">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E2D4AB1-D4D7-F226-16FF-66ED48A95153}"/>
              </a:ext>
            </a:extLst>
          </p:cNvPr>
          <p:cNvSpPr txBox="1"/>
          <p:nvPr/>
        </p:nvSpPr>
        <p:spPr>
          <a:xfrm>
            <a:off x="420457" y="2563070"/>
            <a:ext cx="12191999" cy="830997"/>
          </a:xfrm>
          <a:prstGeom prst="rect">
            <a:avLst/>
          </a:prstGeom>
          <a:noFill/>
        </p:spPr>
        <p:txBody>
          <a:bodyPr wrap="square" lIns="91440" tIns="45720" rIns="91440" bIns="45720" anchor="t">
            <a:spAutoFit/>
          </a:bodyPr>
          <a:lstStyle/>
          <a:p>
            <a:pPr>
              <a:defRPr/>
            </a:pPr>
            <a:r>
              <a:rPr lang="en-US" sz="4800" kern="0" spc="-150">
                <a:solidFill>
                  <a:schemeClr val="accent4"/>
                </a:solidFill>
                <a:latin typeface="Poppins SemiBold"/>
                <a:cs typeface="Poppins SemiBold"/>
              </a:rPr>
              <a:t>PREDICTIVE AI</a:t>
            </a:r>
            <a:endParaRPr lang="en-US" sz="4800" spc="-150">
              <a:solidFill>
                <a:schemeClr val="accent4"/>
              </a:solidFill>
            </a:endParaRPr>
          </a:p>
        </p:txBody>
      </p:sp>
      <p:sp>
        <p:nvSpPr>
          <p:cNvPr id="15" name="TextBox 14">
            <a:extLst>
              <a:ext uri="{FF2B5EF4-FFF2-40B4-BE49-F238E27FC236}">
                <a16:creationId xmlns:a16="http://schemas.microsoft.com/office/drawing/2014/main" id="{46A942B6-087A-01E5-F91F-791742BC5B58}"/>
              </a:ext>
            </a:extLst>
          </p:cNvPr>
          <p:cNvSpPr txBox="1"/>
          <p:nvPr/>
        </p:nvSpPr>
        <p:spPr>
          <a:xfrm>
            <a:off x="420457" y="3152064"/>
            <a:ext cx="12191999" cy="1015663"/>
          </a:xfrm>
          <a:prstGeom prst="rect">
            <a:avLst/>
          </a:prstGeom>
          <a:noFill/>
        </p:spPr>
        <p:txBody>
          <a:bodyPr wrap="square">
            <a:spAutoFit/>
          </a:bodyPr>
          <a:lstStyle/>
          <a:p>
            <a:r>
              <a:rPr lang="en-US" sz="6000" kern="0" spc="-150">
                <a:solidFill>
                  <a:schemeClr val="accent4"/>
                </a:solidFill>
                <a:latin typeface="Poppins SemiBold"/>
                <a:cs typeface="Poppins SemiBold"/>
              </a:rPr>
              <a:t>AUDIENCE DISCOVERY</a:t>
            </a:r>
            <a:endParaRPr lang="en-US" sz="6000">
              <a:solidFill>
                <a:schemeClr val="accent4"/>
              </a:solidFill>
            </a:endParaRPr>
          </a:p>
        </p:txBody>
      </p:sp>
      <p:sp>
        <p:nvSpPr>
          <p:cNvPr id="23" name="TextBox 22">
            <a:extLst>
              <a:ext uri="{FF2B5EF4-FFF2-40B4-BE49-F238E27FC236}">
                <a16:creationId xmlns:a16="http://schemas.microsoft.com/office/drawing/2014/main" id="{D0A607D7-F471-77AC-E58A-A38809436059}"/>
              </a:ext>
            </a:extLst>
          </p:cNvPr>
          <p:cNvSpPr txBox="1"/>
          <p:nvPr/>
        </p:nvSpPr>
        <p:spPr>
          <a:xfrm>
            <a:off x="420457" y="3909987"/>
            <a:ext cx="12191999" cy="830997"/>
          </a:xfrm>
          <a:prstGeom prst="rect">
            <a:avLst/>
          </a:prstGeom>
          <a:noFill/>
        </p:spPr>
        <p:txBody>
          <a:bodyPr wrap="square">
            <a:spAutoFit/>
          </a:bodyPr>
          <a:lstStyle/>
          <a:p>
            <a:r>
              <a:rPr lang="en-US" sz="4800" kern="0" spc="-150">
                <a:solidFill>
                  <a:schemeClr val="accent4"/>
                </a:solidFill>
                <a:latin typeface="Poppins SemiBold"/>
                <a:cs typeface="Poppins SemiBold"/>
              </a:rPr>
              <a:t>&amp; MEDIA ACTIVATION</a:t>
            </a:r>
            <a:endParaRPr lang="en-US" sz="4800">
              <a:solidFill>
                <a:schemeClr val="accent4"/>
              </a:solidFill>
            </a:endParaRPr>
          </a:p>
        </p:txBody>
      </p:sp>
      <p:sp>
        <p:nvSpPr>
          <p:cNvPr id="27" name="Hexagon 26">
            <a:extLst>
              <a:ext uri="{FF2B5EF4-FFF2-40B4-BE49-F238E27FC236}">
                <a16:creationId xmlns:a16="http://schemas.microsoft.com/office/drawing/2014/main" id="{F637C0AC-0D51-AC73-B14C-DEB11B42F05E}"/>
              </a:ext>
            </a:extLst>
          </p:cNvPr>
          <p:cNvSpPr/>
          <p:nvPr/>
        </p:nvSpPr>
        <p:spPr>
          <a:xfrm>
            <a:off x="8487955" y="5825990"/>
            <a:ext cx="2611473" cy="2251274"/>
          </a:xfrm>
          <a:prstGeom prst="hexagon">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7">
            <a:extLst>
              <a:ext uri="{FF2B5EF4-FFF2-40B4-BE49-F238E27FC236}">
                <a16:creationId xmlns:a16="http://schemas.microsoft.com/office/drawing/2014/main" id="{8DFCDB67-F92C-72AC-4BE1-74BF22CD6906}"/>
              </a:ext>
            </a:extLst>
          </p:cNvPr>
          <p:cNvSpPr/>
          <p:nvPr/>
        </p:nvSpPr>
        <p:spPr>
          <a:xfrm>
            <a:off x="10582476" y="4643999"/>
            <a:ext cx="2611473" cy="2251274"/>
          </a:xfrm>
          <a:prstGeom prst="hexagon">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exagon 28">
            <a:extLst>
              <a:ext uri="{FF2B5EF4-FFF2-40B4-BE49-F238E27FC236}">
                <a16:creationId xmlns:a16="http://schemas.microsoft.com/office/drawing/2014/main" id="{783CBFE3-990C-3CA2-1F71-348149A57B75}"/>
              </a:ext>
            </a:extLst>
          </p:cNvPr>
          <p:cNvSpPr/>
          <p:nvPr/>
        </p:nvSpPr>
        <p:spPr>
          <a:xfrm>
            <a:off x="6393434" y="4643999"/>
            <a:ext cx="2611473" cy="2251274"/>
          </a:xfrm>
          <a:prstGeom prst="hexagon">
            <a:avLst/>
          </a:prstGeom>
          <a:solidFill>
            <a:srgbClr val="EAAA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9588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extBox 75">
            <a:extLst>
              <a:ext uri="{FF2B5EF4-FFF2-40B4-BE49-F238E27FC236}">
                <a16:creationId xmlns:a16="http://schemas.microsoft.com/office/drawing/2014/main" id="{6AD4D183-7233-8345-BFD3-931D43EC9630}"/>
              </a:ext>
            </a:extLst>
          </p:cNvPr>
          <p:cNvSpPr txBox="1"/>
          <p:nvPr/>
        </p:nvSpPr>
        <p:spPr>
          <a:xfrm>
            <a:off x="29838" y="599231"/>
            <a:ext cx="12110021" cy="4001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a:ln>
                  <a:noFill/>
                </a:ln>
                <a:solidFill>
                  <a:srgbClr val="000000"/>
                </a:solidFill>
                <a:effectLst/>
                <a:uLnTx/>
                <a:uFillTx/>
                <a:latin typeface="Poppins" pitchFamily="2" charset="77"/>
                <a:ea typeface="Avenir Next" charset="0"/>
                <a:cs typeface="Poppins" pitchFamily="2" charset="77"/>
              </a:rPr>
              <a:t>SAFE HARBOR STATEMENT / NON-DISCLOSURE</a:t>
            </a:r>
          </a:p>
        </p:txBody>
      </p:sp>
      <p:sp>
        <p:nvSpPr>
          <p:cNvPr id="47" name="TextBox 46">
            <a:extLst>
              <a:ext uri="{FF2B5EF4-FFF2-40B4-BE49-F238E27FC236}">
                <a16:creationId xmlns:a16="http://schemas.microsoft.com/office/drawing/2014/main" id="{E37301EA-E11C-E343-8C83-AFE41760C002}"/>
              </a:ext>
            </a:extLst>
          </p:cNvPr>
          <p:cNvSpPr txBox="1"/>
          <p:nvPr/>
        </p:nvSpPr>
        <p:spPr>
          <a:xfrm flipH="1">
            <a:off x="675777" y="1263555"/>
            <a:ext cx="10818142" cy="4995214"/>
          </a:xfrm>
          <a:prstGeom prst="rect">
            <a:avLst/>
          </a:prstGeom>
          <a:noFill/>
          <a:ln>
            <a:noFill/>
          </a:ln>
        </p:spPr>
        <p:txBody>
          <a:bodyPr wrap="square" lIns="32004" tIns="16002" rIns="32004" bIns="16002" rtlCol="0">
            <a:spAutoFit/>
          </a:bodyPr>
          <a:lstStyle/>
          <a:p>
            <a:pPr marL="0" marR="0" lvl="0" indent="0" algn="l" defTabSz="914217" rtl="0" eaLnBrk="1" fontAlgn="auto" latinLnBrk="0" hangingPunct="1">
              <a:lnSpc>
                <a:spcPct val="150000"/>
              </a:lnSpc>
              <a:spcBef>
                <a:spcPts val="0"/>
              </a:spcBef>
              <a:spcAft>
                <a:spcPts val="600"/>
              </a:spcAft>
              <a:buClr>
                <a:srgbClr val="589038"/>
              </a:buClr>
              <a:buSzTx/>
              <a:buFontTx/>
              <a:buNone/>
              <a:tabLst/>
              <a:defRPr/>
            </a:pPr>
            <a:r>
              <a:rPr kumimoji="0" lang="en-US" sz="1200" b="0" i="0" u="none" strike="noStrike" kern="1200" cap="none" spc="0" normalizeH="0" baseline="0" noProof="0">
                <a:ln>
                  <a:noFill/>
                </a:ln>
                <a:solidFill>
                  <a:srgbClr val="000000"/>
                </a:solidFill>
                <a:effectLst/>
                <a:uLnTx/>
                <a:uFillTx/>
                <a:latin typeface="Poppins" pitchFamily="2" charset="77"/>
                <a:ea typeface="Arial" charset="0"/>
                <a:cs typeface="Poppins" pitchFamily="2" charset="77"/>
              </a:rPr>
              <a:t>This presentation includes or incorporates by reference statements that constitute forward-looking statements within the meaning of Section 27A of the Securities Act of 1933, as amended, and Section 21E of the Securities Exchange Act of 1934, as amended. These statements relate to future events or to our future financial performance, and involve known and unknown risks, uncertainties and other factors that may cause the Company’s actual results, levels of activity, performance, or achievements to be materially different from any future results, levels of activity, performance or achievements expressed or implied by these forward‐looking statements. These statements include, but are not limited to, information or assumptions about expenses, capital and other expenditures, financing plans, capital structure, cash flow, liquidity, management’s plans, goals and objectives for future operations and growth. In some cases, you can identify forward‐looking statements by the use of words such as “may,” “could,” “expect,” “intend,” “plan,” “seek,” “anticipate,” “believe,” “estimate,” “predict,” “potential,” “continue,” or the negative of these terms or other comparable terminology. You should not place undue reliance on forward‐looking statements since they involve known and unknown risks, uncertainties and other factors which are, in some cases, beyond our control and which could cause actual performance or results to differ materially from those expressed in or suggested by forward-looking statements. These statements are based on the current expectations or beliefs of the Company’s management and are subject to various known and unknown risks that could cause actual results to differ materially from those described in the forward-looking statements, including, but not limited to, product demand, pricing, market acceptance, changing economic conditions, risks in product and technology development, the effect of the Company's accounting policies, increasing competition, the Company’s ability to integrate companies and businesses acquired by it and certain other risk factors, including those that are set forth from time to time in the Company's filings with the United States Securities and Exchange Commission, which may cause the actual results, performance and achievements of the Company to be materially different from any future results, performance and achievements implied by such forward-looking statements.</a:t>
            </a:r>
          </a:p>
        </p:txBody>
      </p:sp>
    </p:spTree>
    <p:extLst>
      <p:ext uri="{BB962C8B-B14F-4D97-AF65-F5344CB8AC3E}">
        <p14:creationId xmlns:p14="http://schemas.microsoft.com/office/powerpoint/2010/main" val="3333507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06BF7-507B-5CE9-E682-03A540D54645}"/>
            </a:ext>
          </a:extLst>
        </p:cNvPr>
        <p:cNvGrpSpPr/>
        <p:nvPr/>
      </p:nvGrpSpPr>
      <p:grpSpPr>
        <a:xfrm>
          <a:off x="0" y="0"/>
          <a:ext cx="0" cy="0"/>
          <a:chOff x="0" y="0"/>
          <a:chExt cx="0" cy="0"/>
        </a:xfrm>
      </p:grpSpPr>
      <p:sp>
        <p:nvSpPr>
          <p:cNvPr id="30" name="TextBox 29">
            <a:extLst>
              <a:ext uri="{FF2B5EF4-FFF2-40B4-BE49-F238E27FC236}">
                <a16:creationId xmlns:a16="http://schemas.microsoft.com/office/drawing/2014/main" id="{4CA162F4-9007-C563-8A7A-6C1568AD4BF9}"/>
              </a:ext>
            </a:extLst>
          </p:cNvPr>
          <p:cNvSpPr txBox="1"/>
          <p:nvPr/>
        </p:nvSpPr>
        <p:spPr>
          <a:xfrm>
            <a:off x="193198" y="367791"/>
            <a:ext cx="3811581" cy="1015663"/>
          </a:xfrm>
          <a:prstGeom prst="rect">
            <a:avLst/>
          </a:prstGeom>
          <a:noFill/>
        </p:spPr>
        <p:txBody>
          <a:bodyPr wrap="square" lIns="91440" tIns="45720" rIns="91440" bIns="45720" anchor="t">
            <a:spAutoFit/>
          </a:bodyPr>
          <a:lstStyle/>
          <a:p>
            <a:pPr>
              <a:defRPr/>
            </a:pPr>
            <a:r>
              <a:rPr lang="en-US" sz="6000" kern="0" spc="-150">
                <a:solidFill>
                  <a:srgbClr val="191931"/>
                </a:solidFill>
                <a:latin typeface="Poppins SemiBold"/>
                <a:cs typeface="Poppins SemiBold"/>
              </a:rPr>
              <a:t>WHO</a:t>
            </a:r>
            <a:endParaRPr lang="en-US" sz="6000" spc="-150">
              <a:solidFill>
                <a:srgbClr val="191931"/>
              </a:solidFill>
            </a:endParaRPr>
          </a:p>
        </p:txBody>
      </p:sp>
      <p:sp>
        <p:nvSpPr>
          <p:cNvPr id="31" name="TextBox 30">
            <a:extLst>
              <a:ext uri="{FF2B5EF4-FFF2-40B4-BE49-F238E27FC236}">
                <a16:creationId xmlns:a16="http://schemas.microsoft.com/office/drawing/2014/main" id="{BBBD8F80-5419-D0DD-F844-A07A9F29515D}"/>
              </a:ext>
            </a:extLst>
          </p:cNvPr>
          <p:cNvSpPr txBox="1"/>
          <p:nvPr/>
        </p:nvSpPr>
        <p:spPr>
          <a:xfrm>
            <a:off x="193198" y="1043950"/>
            <a:ext cx="3811581" cy="1015663"/>
          </a:xfrm>
          <a:prstGeom prst="rect">
            <a:avLst/>
          </a:prstGeom>
          <a:noFill/>
        </p:spPr>
        <p:txBody>
          <a:bodyPr wrap="square" lIns="91440" tIns="45720" rIns="91440" bIns="45720" anchor="t">
            <a:spAutoFit/>
          </a:bodyPr>
          <a:lstStyle/>
          <a:p>
            <a:r>
              <a:rPr lang="en-US" sz="6000" kern="0" spc="-150">
                <a:solidFill>
                  <a:srgbClr val="191931"/>
                </a:solidFill>
                <a:latin typeface="Poppins SemiBold"/>
                <a:cs typeface="Poppins SemiBold"/>
              </a:rPr>
              <a:t>WE ARE</a:t>
            </a:r>
          </a:p>
        </p:txBody>
      </p:sp>
      <p:sp>
        <p:nvSpPr>
          <p:cNvPr id="9" name="Hexagon 8">
            <a:extLst>
              <a:ext uri="{FF2B5EF4-FFF2-40B4-BE49-F238E27FC236}">
                <a16:creationId xmlns:a16="http://schemas.microsoft.com/office/drawing/2014/main" id="{C9B25C0C-5105-6484-8519-C3CA909F7A2C}"/>
              </a:ext>
            </a:extLst>
          </p:cNvPr>
          <p:cNvSpPr/>
          <p:nvPr/>
        </p:nvSpPr>
        <p:spPr>
          <a:xfrm>
            <a:off x="-316443" y="2988041"/>
            <a:ext cx="3734400" cy="3219316"/>
          </a:xfrm>
          <a:prstGeom prst="hexagon">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Poppins" pitchFamily="2" charset="77"/>
              <a:cs typeface="Poppins" pitchFamily="2" charset="77"/>
            </a:endParaRPr>
          </a:p>
        </p:txBody>
      </p:sp>
      <p:sp>
        <p:nvSpPr>
          <p:cNvPr id="10" name="Hexagon 9">
            <a:extLst>
              <a:ext uri="{FF2B5EF4-FFF2-40B4-BE49-F238E27FC236}">
                <a16:creationId xmlns:a16="http://schemas.microsoft.com/office/drawing/2014/main" id="{E5D7CEAE-299D-0C91-1B25-C5B4D52A3BF7}"/>
              </a:ext>
            </a:extLst>
          </p:cNvPr>
          <p:cNvSpPr/>
          <p:nvPr/>
        </p:nvSpPr>
        <p:spPr>
          <a:xfrm>
            <a:off x="2678045" y="1358192"/>
            <a:ext cx="3734400" cy="3219316"/>
          </a:xfrm>
          <a:prstGeom prst="hexagon">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Poppins" pitchFamily="2" charset="77"/>
              <a:cs typeface="Poppins" pitchFamily="2" charset="77"/>
            </a:endParaRPr>
          </a:p>
        </p:txBody>
      </p:sp>
      <p:sp>
        <p:nvSpPr>
          <p:cNvPr id="11" name="Hexagon 10">
            <a:extLst>
              <a:ext uri="{FF2B5EF4-FFF2-40B4-BE49-F238E27FC236}">
                <a16:creationId xmlns:a16="http://schemas.microsoft.com/office/drawing/2014/main" id="{856B047C-D44A-DEB5-179B-F9AD889CFD93}"/>
              </a:ext>
            </a:extLst>
          </p:cNvPr>
          <p:cNvSpPr/>
          <p:nvPr/>
        </p:nvSpPr>
        <p:spPr>
          <a:xfrm>
            <a:off x="5672533" y="2988041"/>
            <a:ext cx="3734400" cy="3219316"/>
          </a:xfrm>
          <a:prstGeom prst="hexagon">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Poppins" pitchFamily="2" charset="77"/>
              <a:cs typeface="Poppins" pitchFamily="2" charset="77"/>
            </a:endParaRPr>
          </a:p>
        </p:txBody>
      </p:sp>
      <p:sp>
        <p:nvSpPr>
          <p:cNvPr id="12" name="Hexagon 11">
            <a:extLst>
              <a:ext uri="{FF2B5EF4-FFF2-40B4-BE49-F238E27FC236}">
                <a16:creationId xmlns:a16="http://schemas.microsoft.com/office/drawing/2014/main" id="{E03F94FD-DF18-7989-535A-318EB5849B0A}"/>
              </a:ext>
            </a:extLst>
          </p:cNvPr>
          <p:cNvSpPr/>
          <p:nvPr/>
        </p:nvSpPr>
        <p:spPr>
          <a:xfrm>
            <a:off x="8667020" y="1358192"/>
            <a:ext cx="3734400" cy="3219316"/>
          </a:xfrm>
          <a:prstGeom prst="hexagon">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Poppins" pitchFamily="2" charset="77"/>
              <a:cs typeface="Poppins" pitchFamily="2" charset="77"/>
            </a:endParaRPr>
          </a:p>
        </p:txBody>
      </p:sp>
      <p:sp>
        <p:nvSpPr>
          <p:cNvPr id="20" name="TextBox 19">
            <a:extLst>
              <a:ext uri="{FF2B5EF4-FFF2-40B4-BE49-F238E27FC236}">
                <a16:creationId xmlns:a16="http://schemas.microsoft.com/office/drawing/2014/main" id="{E85B2D33-43D0-695B-81A5-136BABE111DA}"/>
              </a:ext>
            </a:extLst>
          </p:cNvPr>
          <p:cNvSpPr txBox="1"/>
          <p:nvPr/>
        </p:nvSpPr>
        <p:spPr>
          <a:xfrm>
            <a:off x="2934365" y="1705966"/>
            <a:ext cx="3221761" cy="2523768"/>
          </a:xfrm>
          <a:prstGeom prst="rect">
            <a:avLst/>
          </a:prstGeom>
          <a:noFill/>
        </p:spPr>
        <p:txBody>
          <a:bodyPr wrap="square" lIns="91440" tIns="45720" rIns="91440" bIns="45720" anchor="t">
            <a:spAutoFit/>
          </a:bodyPr>
          <a:lstStyle/>
          <a:p>
            <a:pPr algn="ctr">
              <a:buNone/>
            </a:pPr>
            <a:r>
              <a:rPr lang="en-US" sz="1600" b="1" spc="300">
                <a:solidFill>
                  <a:schemeClr val="accent4"/>
                </a:solidFill>
                <a:latin typeface="Poppins"/>
                <a:cs typeface="Poppins"/>
              </a:rPr>
              <a:t>TWO REVENUE </a:t>
            </a:r>
            <a:br>
              <a:rPr lang="en-US" sz="1600" b="1" spc="300">
                <a:solidFill>
                  <a:schemeClr val="accent4"/>
                </a:solidFill>
                <a:latin typeface="Poppins" pitchFamily="2" charset="77"/>
                <a:cs typeface="Poppins" pitchFamily="2" charset="77"/>
              </a:rPr>
            </a:br>
            <a:r>
              <a:rPr lang="en-US" sz="1600" b="1" spc="300">
                <a:solidFill>
                  <a:schemeClr val="accent4"/>
                </a:solidFill>
                <a:latin typeface="Poppins"/>
                <a:cs typeface="Poppins"/>
              </a:rPr>
              <a:t>STREAMS</a:t>
            </a:r>
          </a:p>
          <a:p>
            <a:pPr algn="ctr">
              <a:buNone/>
            </a:pPr>
            <a:endParaRPr lang="en-US" sz="1400">
              <a:solidFill>
                <a:schemeClr val="accent4"/>
              </a:solidFill>
              <a:latin typeface="Poppins" pitchFamily="2" charset="77"/>
              <a:cs typeface="Poppins" pitchFamily="2" charset="77"/>
            </a:endParaRPr>
          </a:p>
          <a:p>
            <a:pPr algn="ctr"/>
            <a:r>
              <a:rPr lang="en-US" sz="1400" b="1">
                <a:solidFill>
                  <a:schemeClr val="accent4"/>
                </a:solidFill>
                <a:latin typeface="Poppins"/>
                <a:cs typeface="Poppins"/>
              </a:rPr>
              <a:t>Platform Business </a:t>
            </a:r>
            <a:br>
              <a:rPr lang="en-US" sz="1400" b="1">
                <a:solidFill>
                  <a:schemeClr val="accent4"/>
                </a:solidFill>
                <a:latin typeface="Poppins" pitchFamily="2" charset="77"/>
                <a:cs typeface="Poppins" pitchFamily="2" charset="77"/>
              </a:rPr>
            </a:br>
            <a:r>
              <a:rPr lang="en-US" sz="1400">
                <a:solidFill>
                  <a:schemeClr val="accent4"/>
                </a:solidFill>
                <a:latin typeface="Poppins"/>
                <a:cs typeface="Poppins"/>
              </a:rPr>
              <a:t>Provides in-market consumers </a:t>
            </a:r>
            <a:br>
              <a:rPr lang="en-US" sz="1400">
                <a:solidFill>
                  <a:schemeClr val="accent4"/>
                </a:solidFill>
                <a:latin typeface="Poppins"/>
                <a:cs typeface="Poppins"/>
              </a:rPr>
            </a:br>
            <a:r>
              <a:rPr lang="en-US" sz="1400">
                <a:solidFill>
                  <a:schemeClr val="accent4"/>
                </a:solidFill>
                <a:latin typeface="Poppins"/>
                <a:cs typeface="Poppins"/>
              </a:rPr>
              <a:t>to large consolidators of ad demand using proprietary tech</a:t>
            </a:r>
            <a:br>
              <a:rPr lang="en-US" sz="1400">
                <a:solidFill>
                  <a:schemeClr val="accent4"/>
                </a:solidFill>
                <a:latin typeface="Poppins" pitchFamily="2" charset="77"/>
                <a:cs typeface="Poppins" pitchFamily="2" charset="77"/>
              </a:rPr>
            </a:br>
            <a:endParaRPr lang="en-US" sz="1400">
              <a:solidFill>
                <a:schemeClr val="accent4"/>
              </a:solidFill>
              <a:latin typeface="Poppins" pitchFamily="2" charset="77"/>
              <a:cs typeface="Poppins" pitchFamily="2" charset="77"/>
            </a:endParaRPr>
          </a:p>
          <a:p>
            <a:pPr algn="ctr"/>
            <a:r>
              <a:rPr lang="en-US" sz="1400" b="1">
                <a:solidFill>
                  <a:schemeClr val="accent4"/>
                </a:solidFill>
                <a:latin typeface="Poppins"/>
                <a:cs typeface="Poppins"/>
              </a:rPr>
              <a:t>Agencies &amp; Brands</a:t>
            </a:r>
            <a:br>
              <a:rPr lang="en-US" sz="1400" b="1">
                <a:solidFill>
                  <a:schemeClr val="accent4"/>
                </a:solidFill>
                <a:latin typeface="Poppins" pitchFamily="2" charset="77"/>
                <a:cs typeface="Poppins" pitchFamily="2" charset="77"/>
              </a:rPr>
            </a:br>
            <a:r>
              <a:rPr lang="en-US" sz="1400">
                <a:solidFill>
                  <a:schemeClr val="accent4"/>
                </a:solidFill>
                <a:latin typeface="Poppins"/>
                <a:cs typeface="Poppins"/>
              </a:rPr>
              <a:t>AI-powered campaigns </a:t>
            </a:r>
            <a:br>
              <a:rPr lang="en-US" sz="1400">
                <a:solidFill>
                  <a:schemeClr val="accent4"/>
                </a:solidFill>
                <a:latin typeface="Poppins"/>
                <a:cs typeface="Poppins"/>
              </a:rPr>
            </a:br>
            <a:r>
              <a:rPr lang="en-US" sz="1400">
                <a:solidFill>
                  <a:schemeClr val="accent4"/>
                </a:solidFill>
                <a:latin typeface="Poppins"/>
                <a:cs typeface="Poppins"/>
              </a:rPr>
              <a:t>for marketers </a:t>
            </a:r>
          </a:p>
        </p:txBody>
      </p:sp>
      <p:sp>
        <p:nvSpPr>
          <p:cNvPr id="21" name="TextBox 20">
            <a:extLst>
              <a:ext uri="{FF2B5EF4-FFF2-40B4-BE49-F238E27FC236}">
                <a16:creationId xmlns:a16="http://schemas.microsoft.com/office/drawing/2014/main" id="{C4B9ED25-C44E-CFDF-9C1D-4C29C4A53E46}"/>
              </a:ext>
            </a:extLst>
          </p:cNvPr>
          <p:cNvSpPr txBox="1"/>
          <p:nvPr/>
        </p:nvSpPr>
        <p:spPr>
          <a:xfrm>
            <a:off x="375951" y="3566648"/>
            <a:ext cx="2349613" cy="2062103"/>
          </a:xfrm>
          <a:prstGeom prst="rect">
            <a:avLst/>
          </a:prstGeom>
          <a:noFill/>
        </p:spPr>
        <p:txBody>
          <a:bodyPr wrap="square" lIns="91440" tIns="45720" rIns="91440" bIns="45720" anchor="t">
            <a:spAutoFit/>
          </a:bodyPr>
          <a:lstStyle/>
          <a:p>
            <a:pPr algn="ctr">
              <a:buNone/>
            </a:pPr>
            <a:r>
              <a:rPr lang="en-US" sz="1600" b="1" spc="300">
                <a:solidFill>
                  <a:schemeClr val="bg1"/>
                </a:solidFill>
                <a:latin typeface="Poppins"/>
                <a:cs typeface="Poppins"/>
              </a:rPr>
              <a:t>ABOUT INUVO</a:t>
            </a:r>
          </a:p>
          <a:p>
            <a:pPr algn="ctr">
              <a:buNone/>
            </a:pPr>
            <a:endParaRPr lang="en-US" sz="1400">
              <a:solidFill>
                <a:schemeClr val="bg1"/>
              </a:solidFill>
              <a:latin typeface="Poppins" pitchFamily="2" charset="77"/>
              <a:cs typeface="Poppins" pitchFamily="2" charset="77"/>
            </a:endParaRPr>
          </a:p>
          <a:p>
            <a:pPr algn="ctr"/>
            <a:r>
              <a:rPr lang="en-US" sz="1400">
                <a:solidFill>
                  <a:schemeClr val="bg1"/>
                </a:solidFill>
                <a:latin typeface="Poppins"/>
                <a:cs typeface="Poppins"/>
              </a:rPr>
              <a:t>An advertising technology business with proprietary, patented AI</a:t>
            </a:r>
          </a:p>
          <a:p>
            <a:pPr algn="ctr"/>
            <a:endParaRPr lang="en-US" sz="1400">
              <a:solidFill>
                <a:schemeClr val="bg1"/>
              </a:solidFill>
              <a:latin typeface="Poppins"/>
              <a:cs typeface="Poppins"/>
            </a:endParaRPr>
          </a:p>
          <a:p>
            <a:pPr algn="ctr"/>
            <a:r>
              <a:rPr lang="en-US" sz="1400" b="1">
                <a:solidFill>
                  <a:schemeClr val="bg1"/>
                </a:solidFill>
                <a:latin typeface="Poppins"/>
                <a:cs typeface="Poppins"/>
              </a:rPr>
              <a:t>Leadership advantage for the privacy-first era</a:t>
            </a:r>
          </a:p>
        </p:txBody>
      </p:sp>
      <p:sp>
        <p:nvSpPr>
          <p:cNvPr id="22" name="TextBox 21">
            <a:extLst>
              <a:ext uri="{FF2B5EF4-FFF2-40B4-BE49-F238E27FC236}">
                <a16:creationId xmlns:a16="http://schemas.microsoft.com/office/drawing/2014/main" id="{F3B06660-02F6-1D7D-8BFB-ABD194A8693A}"/>
              </a:ext>
            </a:extLst>
          </p:cNvPr>
          <p:cNvSpPr txBox="1"/>
          <p:nvPr/>
        </p:nvSpPr>
        <p:spPr>
          <a:xfrm>
            <a:off x="6018860" y="3566648"/>
            <a:ext cx="3117946" cy="2277547"/>
          </a:xfrm>
          <a:prstGeom prst="rect">
            <a:avLst/>
          </a:prstGeom>
          <a:noFill/>
        </p:spPr>
        <p:txBody>
          <a:bodyPr wrap="square" lIns="91440" tIns="45720" rIns="91440" bIns="45720" anchor="t">
            <a:spAutoFit/>
          </a:bodyPr>
          <a:lstStyle/>
          <a:p>
            <a:pPr algn="ctr">
              <a:buNone/>
            </a:pPr>
            <a:r>
              <a:rPr lang="en-US" sz="1600" b="1" spc="300">
                <a:solidFill>
                  <a:schemeClr val="bg1"/>
                </a:solidFill>
                <a:latin typeface="Poppins"/>
                <a:cs typeface="Poppins"/>
              </a:rPr>
              <a:t>PROPRIETARY AI</a:t>
            </a:r>
          </a:p>
          <a:p>
            <a:pPr algn="ctr">
              <a:buNone/>
            </a:pPr>
            <a:endParaRPr lang="en-US" sz="1400" b="1" i="1">
              <a:solidFill>
                <a:schemeClr val="bg1"/>
              </a:solidFill>
              <a:latin typeface="Poppins" pitchFamily="2" charset="77"/>
              <a:cs typeface="Poppins" pitchFamily="2" charset="77"/>
            </a:endParaRPr>
          </a:p>
          <a:p>
            <a:pPr algn="ctr"/>
            <a:r>
              <a:rPr lang="en-US" sz="1400" err="1">
                <a:solidFill>
                  <a:schemeClr val="bg1"/>
                </a:solidFill>
                <a:latin typeface="Poppins"/>
                <a:cs typeface="Poppins"/>
              </a:rPr>
              <a:t>IntentKey</a:t>
            </a:r>
            <a:r>
              <a:rPr lang="en-US" sz="1400">
                <a:solidFill>
                  <a:schemeClr val="bg1"/>
                </a:solidFill>
                <a:latin typeface="Poppins"/>
                <a:cs typeface="Poppins"/>
              </a:rPr>
              <a:t>® AI analyzes billions </a:t>
            </a:r>
            <a:br>
              <a:rPr lang="en-US" sz="1400">
                <a:latin typeface="Poppins"/>
                <a:cs typeface="Poppins"/>
              </a:rPr>
            </a:br>
            <a:r>
              <a:rPr lang="en-US" sz="1400">
                <a:solidFill>
                  <a:schemeClr val="bg1"/>
                </a:solidFill>
                <a:latin typeface="Poppins"/>
                <a:cs typeface="Poppins"/>
              </a:rPr>
              <a:t>of real-time signals from the </a:t>
            </a:r>
          </a:p>
          <a:p>
            <a:pPr algn="ctr"/>
            <a:r>
              <a:rPr lang="en-US" sz="1400">
                <a:solidFill>
                  <a:schemeClr val="bg1"/>
                </a:solidFill>
                <a:latin typeface="Poppins"/>
                <a:cs typeface="Poppins"/>
              </a:rPr>
              <a:t>open web to uncover intent pathways and create precise, scalable audiences. </a:t>
            </a:r>
            <a:endParaRPr lang="en-US">
              <a:solidFill>
                <a:schemeClr val="bg1"/>
              </a:solidFill>
              <a:cs typeface="Arial"/>
            </a:endParaRPr>
          </a:p>
          <a:p>
            <a:pPr algn="ctr"/>
            <a:endParaRPr lang="en-US" sz="1400">
              <a:solidFill>
                <a:schemeClr val="bg1"/>
              </a:solidFill>
              <a:latin typeface="Poppins"/>
              <a:cs typeface="Poppins"/>
            </a:endParaRPr>
          </a:p>
          <a:p>
            <a:pPr algn="ctr"/>
            <a:r>
              <a:rPr lang="en-US" sz="1400" b="1">
                <a:solidFill>
                  <a:schemeClr val="bg1"/>
                </a:solidFill>
                <a:latin typeface="Poppins"/>
                <a:cs typeface="Poppins"/>
              </a:rPr>
              <a:t>19 patents </a:t>
            </a:r>
            <a:endParaRPr lang="en-US" b="1">
              <a:solidFill>
                <a:schemeClr val="bg1"/>
              </a:solidFill>
              <a:latin typeface="Arial" panose="020B0604020202020204"/>
              <a:cs typeface="Arial"/>
            </a:endParaRPr>
          </a:p>
          <a:p>
            <a:pPr algn="ctr"/>
            <a:r>
              <a:rPr lang="en-US" sz="1400" b="1">
                <a:solidFill>
                  <a:schemeClr val="bg1"/>
                </a:solidFill>
                <a:latin typeface="Poppins"/>
                <a:cs typeface="Poppins"/>
              </a:rPr>
              <a:t>6 pending</a:t>
            </a:r>
            <a:endParaRPr lang="en-US" b="1">
              <a:solidFill>
                <a:schemeClr val="bg1"/>
              </a:solidFill>
              <a:cs typeface="Arial"/>
            </a:endParaRPr>
          </a:p>
        </p:txBody>
      </p:sp>
      <p:sp>
        <p:nvSpPr>
          <p:cNvPr id="23" name="TextBox 22">
            <a:extLst>
              <a:ext uri="{FF2B5EF4-FFF2-40B4-BE49-F238E27FC236}">
                <a16:creationId xmlns:a16="http://schemas.microsoft.com/office/drawing/2014/main" id="{19062F5B-7AAF-5489-ACBC-123A38DD90BE}"/>
              </a:ext>
            </a:extLst>
          </p:cNvPr>
          <p:cNvSpPr txBox="1"/>
          <p:nvPr/>
        </p:nvSpPr>
        <p:spPr>
          <a:xfrm>
            <a:off x="8789252" y="1936799"/>
            <a:ext cx="3350985" cy="2062103"/>
          </a:xfrm>
          <a:prstGeom prst="rect">
            <a:avLst/>
          </a:prstGeom>
          <a:noFill/>
        </p:spPr>
        <p:txBody>
          <a:bodyPr wrap="square" lIns="91440" tIns="45720" rIns="91440" bIns="45720" anchor="t">
            <a:spAutoFit/>
          </a:bodyPr>
          <a:lstStyle/>
          <a:p>
            <a:pPr algn="ctr">
              <a:buNone/>
            </a:pPr>
            <a:r>
              <a:rPr lang="en-US" sz="1600" b="1" spc="300">
                <a:solidFill>
                  <a:schemeClr val="bg1"/>
                </a:solidFill>
                <a:latin typeface="Poppins"/>
                <a:cs typeface="Poppins"/>
              </a:rPr>
              <a:t>WHO WE SERVE</a:t>
            </a:r>
            <a:br>
              <a:rPr lang="en-US" sz="1400" b="1" spc="300">
                <a:solidFill>
                  <a:schemeClr val="bg1"/>
                </a:solidFill>
                <a:latin typeface="Poppins" pitchFamily="2" charset="77"/>
                <a:cs typeface="Poppins" pitchFamily="2" charset="77"/>
              </a:rPr>
            </a:br>
            <a:endParaRPr lang="en-US" sz="1400" b="1" spc="300">
              <a:solidFill>
                <a:schemeClr val="bg1"/>
              </a:solidFill>
              <a:latin typeface="Poppins" pitchFamily="2" charset="77"/>
              <a:cs typeface="Poppins" pitchFamily="2" charset="77"/>
            </a:endParaRPr>
          </a:p>
          <a:p>
            <a:pPr algn="ctr"/>
            <a:r>
              <a:rPr lang="en-US" sz="1400" b="1">
                <a:solidFill>
                  <a:schemeClr val="bg1"/>
                </a:solidFill>
                <a:latin typeface="Poppins"/>
                <a:cs typeface="Poppins"/>
              </a:rPr>
              <a:t>Brand Marketers</a:t>
            </a:r>
            <a:br>
              <a:rPr lang="en-US" sz="1400" b="1">
                <a:solidFill>
                  <a:schemeClr val="bg1"/>
                </a:solidFill>
                <a:latin typeface="Poppins" pitchFamily="2" charset="77"/>
                <a:cs typeface="Poppins" pitchFamily="2" charset="77"/>
              </a:rPr>
            </a:br>
            <a:endParaRPr lang="en-US" sz="1400" b="1">
              <a:solidFill>
                <a:schemeClr val="bg1"/>
              </a:solidFill>
              <a:latin typeface="Poppins" pitchFamily="2" charset="77"/>
              <a:cs typeface="Poppins" pitchFamily="2" charset="77"/>
            </a:endParaRPr>
          </a:p>
          <a:p>
            <a:pPr algn="ctr"/>
            <a:r>
              <a:rPr lang="en-US" sz="1400" b="1">
                <a:solidFill>
                  <a:schemeClr val="bg1"/>
                </a:solidFill>
                <a:latin typeface="Poppins"/>
                <a:cs typeface="Poppins"/>
              </a:rPr>
              <a:t>Agencies</a:t>
            </a:r>
            <a:r>
              <a:rPr lang="en-US" sz="1400">
                <a:solidFill>
                  <a:schemeClr val="bg1"/>
                </a:solidFill>
                <a:latin typeface="Poppins"/>
                <a:cs typeface="Poppins"/>
              </a:rPr>
              <a:t> (Independent + </a:t>
            </a:r>
            <a:r>
              <a:rPr lang="en-US" sz="1400" err="1">
                <a:solidFill>
                  <a:schemeClr val="bg1"/>
                </a:solidFill>
                <a:latin typeface="Poppins"/>
                <a:cs typeface="Poppins"/>
              </a:rPr>
              <a:t>Holdcos</a:t>
            </a:r>
            <a:r>
              <a:rPr lang="en-US" sz="1400">
                <a:solidFill>
                  <a:schemeClr val="bg1"/>
                </a:solidFill>
                <a:latin typeface="Poppins"/>
                <a:cs typeface="Poppins"/>
              </a:rPr>
              <a:t>)</a:t>
            </a:r>
            <a:br>
              <a:rPr lang="en-US" sz="1400">
                <a:solidFill>
                  <a:schemeClr val="bg1"/>
                </a:solidFill>
                <a:latin typeface="Poppins" pitchFamily="2" charset="77"/>
                <a:cs typeface="Poppins" pitchFamily="2" charset="77"/>
              </a:rPr>
            </a:br>
            <a:endParaRPr lang="en-US" sz="1400">
              <a:solidFill>
                <a:schemeClr val="bg1"/>
              </a:solidFill>
              <a:latin typeface="Poppins" pitchFamily="2" charset="77"/>
              <a:cs typeface="Poppins" pitchFamily="2" charset="77"/>
            </a:endParaRPr>
          </a:p>
          <a:p>
            <a:pPr algn="ctr"/>
            <a:r>
              <a:rPr lang="en-US" sz="1400" b="1">
                <a:solidFill>
                  <a:schemeClr val="bg1"/>
                </a:solidFill>
                <a:latin typeface="Poppins"/>
                <a:cs typeface="Poppins"/>
              </a:rPr>
              <a:t>Partnerships</a:t>
            </a:r>
            <a:r>
              <a:rPr lang="en-US" sz="1400">
                <a:solidFill>
                  <a:schemeClr val="bg1"/>
                </a:solidFill>
                <a:latin typeface="Poppins"/>
                <a:cs typeface="Poppins"/>
              </a:rPr>
              <a:t> (AdTech &amp; DSPs)</a:t>
            </a:r>
          </a:p>
          <a:p>
            <a:pPr algn="ctr"/>
            <a:br>
              <a:rPr lang="en-US" sz="1400" b="1">
                <a:solidFill>
                  <a:schemeClr val="bg1"/>
                </a:solidFill>
                <a:latin typeface="Poppins" pitchFamily="2" charset="77"/>
                <a:cs typeface="Poppins" pitchFamily="2" charset="77"/>
              </a:rPr>
            </a:br>
            <a:r>
              <a:rPr lang="en-US" sz="1400" b="1">
                <a:solidFill>
                  <a:schemeClr val="bg1"/>
                </a:solidFill>
                <a:latin typeface="Poppins"/>
                <a:cs typeface="Poppins"/>
              </a:rPr>
              <a:t>GTM Plan</a:t>
            </a:r>
          </a:p>
        </p:txBody>
      </p:sp>
    </p:spTree>
    <p:extLst>
      <p:ext uri="{BB962C8B-B14F-4D97-AF65-F5344CB8AC3E}">
        <p14:creationId xmlns:p14="http://schemas.microsoft.com/office/powerpoint/2010/main" val="3913985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BFBDF5-67DD-A581-7607-AA52C3E71128}"/>
              </a:ext>
            </a:extLst>
          </p:cNvPr>
          <p:cNvSpPr txBox="1"/>
          <p:nvPr/>
        </p:nvSpPr>
        <p:spPr>
          <a:xfrm>
            <a:off x="510421" y="1659285"/>
            <a:ext cx="2677714"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Poppins"/>
                <a:cs typeface="Poppins"/>
              </a:rPr>
              <a:t>In 2025, </a:t>
            </a:r>
            <a:r>
              <a:rPr lang="en-US" sz="3200" b="1">
                <a:solidFill>
                  <a:schemeClr val="accent1"/>
                </a:solidFill>
                <a:latin typeface="Poppins"/>
                <a:cs typeface="Poppins"/>
              </a:rPr>
              <a:t>64% of all U.S. advertising dollars </a:t>
            </a:r>
            <a:br>
              <a:rPr lang="en-US" sz="3200" b="1">
                <a:solidFill>
                  <a:schemeClr val="accent1"/>
                </a:solidFill>
                <a:latin typeface="Poppins"/>
                <a:cs typeface="Poppins"/>
              </a:rPr>
            </a:br>
            <a:r>
              <a:rPr lang="en-US" sz="2400">
                <a:solidFill>
                  <a:srgbClr val="000000"/>
                </a:solidFill>
                <a:latin typeface="Poppins"/>
                <a:cs typeface="Poppins"/>
              </a:rPr>
              <a:t>are</a:t>
            </a:r>
            <a:r>
              <a:rPr lang="en-US" sz="2400">
                <a:latin typeface="Poppins"/>
                <a:cs typeface="Poppins"/>
              </a:rPr>
              <a:t> funneled</a:t>
            </a:r>
            <a:endParaRPr lang="en-US"/>
          </a:p>
          <a:p>
            <a:r>
              <a:rPr lang="en-US" sz="2400">
                <a:latin typeface="Poppins"/>
                <a:cs typeface="Poppins"/>
              </a:rPr>
              <a:t>through </a:t>
            </a:r>
            <a:r>
              <a:rPr lang="en-US" sz="2400" b="1">
                <a:latin typeface="Poppins"/>
                <a:cs typeface="Poppins"/>
              </a:rPr>
              <a:t>programmatic platforms. </a:t>
            </a:r>
            <a:endParaRPr lang="en-US"/>
          </a:p>
        </p:txBody>
      </p:sp>
      <p:pic>
        <p:nvPicPr>
          <p:cNvPr id="3" name="Picture 2" descr="Programmatic ad buying statistics">
            <a:extLst>
              <a:ext uri="{FF2B5EF4-FFF2-40B4-BE49-F238E27FC236}">
                <a16:creationId xmlns:a16="http://schemas.microsoft.com/office/drawing/2014/main" id="{B2AE7E25-A6DC-6649-D4D0-EA8042DC3523}"/>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105004" y="1397285"/>
            <a:ext cx="6803133" cy="4235983"/>
          </a:xfrm>
          <a:prstGeom prst="rect">
            <a:avLst/>
          </a:prstGeom>
        </p:spPr>
      </p:pic>
      <p:sp>
        <p:nvSpPr>
          <p:cNvPr id="6" name="TextBox 5">
            <a:extLst>
              <a:ext uri="{FF2B5EF4-FFF2-40B4-BE49-F238E27FC236}">
                <a16:creationId xmlns:a16="http://schemas.microsoft.com/office/drawing/2014/main" id="{443AE495-39DA-F8CD-0BA8-843E69C090C9}"/>
              </a:ext>
            </a:extLst>
          </p:cNvPr>
          <p:cNvSpPr txBox="1"/>
          <p:nvPr/>
        </p:nvSpPr>
        <p:spPr>
          <a:xfrm>
            <a:off x="3693213" y="947087"/>
            <a:ext cx="8498787" cy="261610"/>
          </a:xfrm>
          <a:prstGeom prst="rect">
            <a:avLst/>
          </a:prstGeom>
          <a:noFill/>
        </p:spPr>
        <p:txBody>
          <a:bodyPr wrap="square" lIns="91440" tIns="45720" rIns="91440" bIns="45720" anchor="t">
            <a:spAutoFit/>
          </a:bodyPr>
          <a:lstStyle/>
          <a:p>
            <a:pPr algn="ctr">
              <a:buNone/>
            </a:pPr>
            <a:r>
              <a:rPr lang="en-US" sz="1100" b="1" spc="300">
                <a:solidFill>
                  <a:schemeClr val="accent4"/>
                </a:solidFill>
                <a:latin typeface="Poppins"/>
                <a:cs typeface="Poppins"/>
              </a:rPr>
              <a:t>PROGRAMMATIC ADVERTISING SPEND BY CHANNEL (U.S. 2025)</a:t>
            </a:r>
            <a:endParaRPr lang="en-US" sz="1050">
              <a:latin typeface="Poppins"/>
              <a:cs typeface="Poppins"/>
            </a:endParaRPr>
          </a:p>
        </p:txBody>
      </p:sp>
      <p:sp>
        <p:nvSpPr>
          <p:cNvPr id="9" name="TextBox 8">
            <a:extLst>
              <a:ext uri="{FF2B5EF4-FFF2-40B4-BE49-F238E27FC236}">
                <a16:creationId xmlns:a16="http://schemas.microsoft.com/office/drawing/2014/main" id="{D460F59C-49D9-572B-6819-431180DA2FD7}"/>
              </a:ext>
            </a:extLst>
          </p:cNvPr>
          <p:cNvSpPr txBox="1"/>
          <p:nvPr/>
        </p:nvSpPr>
        <p:spPr>
          <a:xfrm>
            <a:off x="4462402" y="5914054"/>
            <a:ext cx="7665043" cy="400110"/>
          </a:xfrm>
          <a:prstGeom prst="rect">
            <a:avLst/>
          </a:prstGeom>
          <a:noFill/>
        </p:spPr>
        <p:txBody>
          <a:bodyPr wrap="square" lIns="91440" tIns="45720" rIns="91440" bIns="45720" anchor="t">
            <a:spAutoFit/>
          </a:bodyPr>
          <a:lstStyle/>
          <a:p>
            <a:r>
              <a:rPr lang="en-US" sz="2000" kern="0">
                <a:solidFill>
                  <a:schemeClr val="accent1"/>
                </a:solidFill>
                <a:latin typeface="Poppins"/>
                <a:cs typeface="Poppins"/>
              </a:rPr>
              <a:t>Today’s programmatic ecosystem is </a:t>
            </a:r>
            <a:r>
              <a:rPr lang="en-US" sz="2000" b="1" kern="0">
                <a:latin typeface="Poppins"/>
                <a:cs typeface="Poppins"/>
              </a:rPr>
              <a:t>$220B and growing</a:t>
            </a:r>
          </a:p>
        </p:txBody>
      </p:sp>
      <p:grpSp>
        <p:nvGrpSpPr>
          <p:cNvPr id="12" name="Group 11">
            <a:extLst>
              <a:ext uri="{FF2B5EF4-FFF2-40B4-BE49-F238E27FC236}">
                <a16:creationId xmlns:a16="http://schemas.microsoft.com/office/drawing/2014/main" id="{5D33DDDD-8407-C8CF-5E3B-94E32CCA169C}"/>
              </a:ext>
            </a:extLst>
          </p:cNvPr>
          <p:cNvGrpSpPr/>
          <p:nvPr/>
        </p:nvGrpSpPr>
        <p:grpSpPr>
          <a:xfrm flipV="1">
            <a:off x="2371505" y="5292821"/>
            <a:ext cx="1633852" cy="1021343"/>
            <a:chOff x="434642" y="5111318"/>
            <a:chExt cx="1633852" cy="1021343"/>
          </a:xfrm>
          <a:noFill/>
        </p:grpSpPr>
        <p:sp>
          <p:nvSpPr>
            <p:cNvPr id="13" name="Hexagon 12">
              <a:extLst>
                <a:ext uri="{FF2B5EF4-FFF2-40B4-BE49-F238E27FC236}">
                  <a16:creationId xmlns:a16="http://schemas.microsoft.com/office/drawing/2014/main" id="{75F3ECEC-AA88-056B-ADBB-E65B5787DE15}"/>
                </a:ext>
              </a:extLst>
            </p:cNvPr>
            <p:cNvSpPr/>
            <p:nvPr/>
          </p:nvSpPr>
          <p:spPr>
            <a:xfrm>
              <a:off x="434642" y="5792214"/>
              <a:ext cx="394919" cy="340447"/>
            </a:xfrm>
            <a:prstGeom prst="hexagon">
              <a:avLst/>
            </a:prstGeom>
            <a:grpFill/>
            <a:ln>
              <a:solidFill>
                <a:srgbClr val="ECC15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14" name="Hexagon 13">
              <a:extLst>
                <a:ext uri="{FF2B5EF4-FFF2-40B4-BE49-F238E27FC236}">
                  <a16:creationId xmlns:a16="http://schemas.microsoft.com/office/drawing/2014/main" id="{A8E56B04-5082-FE39-C191-EEC4DAA6C711}"/>
                </a:ext>
              </a:extLst>
            </p:cNvPr>
            <p:cNvSpPr/>
            <p:nvPr/>
          </p:nvSpPr>
          <p:spPr>
            <a:xfrm>
              <a:off x="737142" y="5281542"/>
              <a:ext cx="394919" cy="340448"/>
            </a:xfrm>
            <a:prstGeom prst="hexagon">
              <a:avLst/>
            </a:prstGeom>
            <a:grpFill/>
            <a:ln>
              <a:solidFill>
                <a:srgbClr val="ECC15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15" name="Hexagon 14">
              <a:extLst>
                <a:ext uri="{FF2B5EF4-FFF2-40B4-BE49-F238E27FC236}">
                  <a16:creationId xmlns:a16="http://schemas.microsoft.com/office/drawing/2014/main" id="{00895AF1-69F5-B727-8580-7AAD7B83EA6D}"/>
                </a:ext>
              </a:extLst>
            </p:cNvPr>
            <p:cNvSpPr/>
            <p:nvPr/>
          </p:nvSpPr>
          <p:spPr>
            <a:xfrm>
              <a:off x="1051758" y="5111318"/>
              <a:ext cx="394919" cy="340448"/>
            </a:xfrm>
            <a:prstGeom prst="hexagon">
              <a:avLst/>
            </a:prstGeom>
            <a:grpFill/>
            <a:ln>
              <a:solidFill>
                <a:srgbClr val="ECC15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16" name="Hexagon 15">
              <a:extLst>
                <a:ext uri="{FF2B5EF4-FFF2-40B4-BE49-F238E27FC236}">
                  <a16:creationId xmlns:a16="http://schemas.microsoft.com/office/drawing/2014/main" id="{5B0A55C1-7E5E-1D3F-2DE6-8C67F3E454A8}"/>
                </a:ext>
              </a:extLst>
            </p:cNvPr>
            <p:cNvSpPr/>
            <p:nvPr/>
          </p:nvSpPr>
          <p:spPr>
            <a:xfrm>
              <a:off x="1049287" y="5458618"/>
              <a:ext cx="394919" cy="340448"/>
            </a:xfrm>
            <a:prstGeom prst="hexagon">
              <a:avLst/>
            </a:prstGeom>
            <a:grpFill/>
            <a:ln>
              <a:solidFill>
                <a:srgbClr val="ECC15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17" name="Hexagon 16">
              <a:extLst>
                <a:ext uri="{FF2B5EF4-FFF2-40B4-BE49-F238E27FC236}">
                  <a16:creationId xmlns:a16="http://schemas.microsoft.com/office/drawing/2014/main" id="{9240CF41-ED19-B073-4851-043E2D5F7867}"/>
                </a:ext>
              </a:extLst>
            </p:cNvPr>
            <p:cNvSpPr/>
            <p:nvPr/>
          </p:nvSpPr>
          <p:spPr>
            <a:xfrm>
              <a:off x="735201" y="5627111"/>
              <a:ext cx="394919" cy="340448"/>
            </a:xfrm>
            <a:prstGeom prst="hexagon">
              <a:avLst/>
            </a:prstGeom>
            <a:grpFill/>
            <a:ln>
              <a:solidFill>
                <a:srgbClr val="ECC15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18" name="Hexagon 17">
              <a:extLst>
                <a:ext uri="{FF2B5EF4-FFF2-40B4-BE49-F238E27FC236}">
                  <a16:creationId xmlns:a16="http://schemas.microsoft.com/office/drawing/2014/main" id="{FC5E8102-9A34-E41F-DA1D-F6EF20B02DB5}"/>
                </a:ext>
              </a:extLst>
            </p:cNvPr>
            <p:cNvSpPr/>
            <p:nvPr/>
          </p:nvSpPr>
          <p:spPr>
            <a:xfrm>
              <a:off x="1673575" y="5130423"/>
              <a:ext cx="394919" cy="340448"/>
            </a:xfrm>
            <a:prstGeom prst="hexagon">
              <a:avLst/>
            </a:prstGeom>
            <a:grpFill/>
            <a:ln>
              <a:solidFill>
                <a:srgbClr val="ECC15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19" name="Hexagon 18">
              <a:extLst>
                <a:ext uri="{FF2B5EF4-FFF2-40B4-BE49-F238E27FC236}">
                  <a16:creationId xmlns:a16="http://schemas.microsoft.com/office/drawing/2014/main" id="{F9CDCDC5-58A0-7E25-EC10-C784F17917C9}"/>
                </a:ext>
              </a:extLst>
            </p:cNvPr>
            <p:cNvSpPr/>
            <p:nvPr/>
          </p:nvSpPr>
          <p:spPr>
            <a:xfrm>
              <a:off x="1361431" y="5291122"/>
              <a:ext cx="394919" cy="340448"/>
            </a:xfrm>
            <a:prstGeom prst="hexagon">
              <a:avLst/>
            </a:prstGeom>
            <a:grpFill/>
            <a:ln>
              <a:solidFill>
                <a:srgbClr val="ECC15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grpSp>
      <p:grpSp>
        <p:nvGrpSpPr>
          <p:cNvPr id="21" name="Group 20">
            <a:extLst>
              <a:ext uri="{FF2B5EF4-FFF2-40B4-BE49-F238E27FC236}">
                <a16:creationId xmlns:a16="http://schemas.microsoft.com/office/drawing/2014/main" id="{C1619344-1430-F93B-DFF1-8C593493D29E}"/>
              </a:ext>
            </a:extLst>
          </p:cNvPr>
          <p:cNvGrpSpPr/>
          <p:nvPr/>
        </p:nvGrpSpPr>
        <p:grpSpPr>
          <a:xfrm>
            <a:off x="3855932" y="6044642"/>
            <a:ext cx="578403" cy="159907"/>
            <a:chOff x="10837389" y="2940479"/>
            <a:chExt cx="578403" cy="159907"/>
          </a:xfrm>
        </p:grpSpPr>
        <p:grpSp>
          <p:nvGrpSpPr>
            <p:cNvPr id="22" name="Group 21">
              <a:extLst>
                <a:ext uri="{FF2B5EF4-FFF2-40B4-BE49-F238E27FC236}">
                  <a16:creationId xmlns:a16="http://schemas.microsoft.com/office/drawing/2014/main" id="{2E079340-C7CD-2630-432C-185C3219B488}"/>
                </a:ext>
              </a:extLst>
            </p:cNvPr>
            <p:cNvGrpSpPr/>
            <p:nvPr/>
          </p:nvGrpSpPr>
          <p:grpSpPr>
            <a:xfrm>
              <a:off x="11255885" y="2940479"/>
              <a:ext cx="159907" cy="159907"/>
              <a:chOff x="8686800" y="563285"/>
              <a:chExt cx="831555" cy="831555"/>
            </a:xfrm>
          </p:grpSpPr>
          <p:sp>
            <p:nvSpPr>
              <p:cNvPr id="24" name="Oval 23">
                <a:extLst>
                  <a:ext uri="{FF2B5EF4-FFF2-40B4-BE49-F238E27FC236}">
                    <a16:creationId xmlns:a16="http://schemas.microsoft.com/office/drawing/2014/main" id="{DEBFBA80-5055-FA54-BBE7-4552C0AC2699}"/>
                  </a:ext>
                </a:extLst>
              </p:cNvPr>
              <p:cNvSpPr/>
              <p:nvPr/>
            </p:nvSpPr>
            <p:spPr>
              <a:xfrm>
                <a:off x="8686800" y="563285"/>
                <a:ext cx="831555" cy="831555"/>
              </a:xfrm>
              <a:prstGeom prst="ellipse">
                <a:avLst/>
              </a:prstGeom>
              <a:solidFill>
                <a:srgbClr val="EAAA08">
                  <a:alpha val="45000"/>
                </a:srgbClr>
              </a:solidFill>
              <a:ln w="12700" cmpd="sng">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284E39E-FB89-4DB6-6531-1A14FDBB93C5}"/>
                  </a:ext>
                </a:extLst>
              </p:cNvPr>
              <p:cNvSpPr/>
              <p:nvPr/>
            </p:nvSpPr>
            <p:spPr>
              <a:xfrm>
                <a:off x="8832754" y="709239"/>
                <a:ext cx="539646" cy="539646"/>
              </a:xfrm>
              <a:prstGeom prst="ellipse">
                <a:avLst/>
              </a:prstGeom>
              <a:solidFill>
                <a:srgbClr val="EAAA08"/>
              </a:solidFill>
              <a:ln w="19050" cmpd="sng">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Straight Arrow Connector 41">
              <a:extLst>
                <a:ext uri="{FF2B5EF4-FFF2-40B4-BE49-F238E27FC236}">
                  <a16:creationId xmlns:a16="http://schemas.microsoft.com/office/drawing/2014/main" id="{FD466CA3-906B-A4C0-A4E6-5931A913E4C3}"/>
                </a:ext>
              </a:extLst>
            </p:cNvPr>
            <p:cNvSpPr/>
            <p:nvPr/>
          </p:nvSpPr>
          <p:spPr>
            <a:xfrm rot="16200000" flipV="1">
              <a:off x="11086461" y="2767311"/>
              <a:ext cx="0" cy="498144"/>
            </a:xfrm>
            <a:prstGeom prst="line">
              <a:avLst/>
            </a:prstGeom>
            <a:ln w="19050">
              <a:solidFill>
                <a:srgbClr val="EAAA08"/>
              </a:solidFill>
              <a:tailEnd type="oval"/>
            </a:ln>
          </p:spPr>
          <p:txBody>
            <a:bodyPr lIns="45719" rIns="45719"/>
            <a:lstStyle/>
            <a:p>
              <a:pPr>
                <a:defRPr>
                  <a:latin typeface="+mj-lt"/>
                  <a:ea typeface="+mj-ea"/>
                  <a:cs typeface="+mj-cs"/>
                  <a:sym typeface="Calibri"/>
                </a:defRPr>
              </a:pPr>
              <a:endParaRPr/>
            </a:p>
          </p:txBody>
        </p:sp>
      </p:grpSp>
      <p:sp>
        <p:nvSpPr>
          <p:cNvPr id="4" name="TextBox 3">
            <a:extLst>
              <a:ext uri="{FF2B5EF4-FFF2-40B4-BE49-F238E27FC236}">
                <a16:creationId xmlns:a16="http://schemas.microsoft.com/office/drawing/2014/main" id="{60B0A813-A97C-8791-5957-B8A8B6BC6E5D}"/>
              </a:ext>
            </a:extLst>
          </p:cNvPr>
          <p:cNvSpPr txBox="1"/>
          <p:nvPr/>
        </p:nvSpPr>
        <p:spPr>
          <a:xfrm>
            <a:off x="11043920" y="6594950"/>
            <a:ext cx="1493520" cy="263050"/>
          </a:xfrm>
          <a:prstGeom prst="rect">
            <a:avLst/>
          </a:prstGeom>
          <a:noFill/>
        </p:spPr>
        <p:txBody>
          <a:bodyPr wrap="square" lIns="91440" tIns="45720" rIns="91440" bIns="45720" anchor="t">
            <a:spAutoFit/>
          </a:bodyPr>
          <a:lstStyle/>
          <a:p>
            <a:pPr>
              <a:buNone/>
            </a:pPr>
            <a:r>
              <a:rPr lang="en-US" sz="1050">
                <a:solidFill>
                  <a:schemeClr val="accent4"/>
                </a:solidFill>
                <a:latin typeface="Poppins"/>
                <a:cs typeface="Poppins"/>
              </a:rPr>
              <a:t>Source: BYYD</a:t>
            </a:r>
            <a:endParaRPr lang="en-US" sz="1000">
              <a:latin typeface="Poppins"/>
              <a:cs typeface="Poppins"/>
            </a:endParaRPr>
          </a:p>
        </p:txBody>
      </p:sp>
    </p:spTree>
    <p:extLst>
      <p:ext uri="{BB962C8B-B14F-4D97-AF65-F5344CB8AC3E}">
        <p14:creationId xmlns:p14="http://schemas.microsoft.com/office/powerpoint/2010/main" val="2873047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CE43DB14-7B8D-F490-CDEA-47BF548C23FA}"/>
              </a:ext>
            </a:extLst>
          </p:cNvPr>
          <p:cNvGrpSpPr>
            <a:grpSpLocks/>
          </p:cNvGrpSpPr>
          <p:nvPr/>
        </p:nvGrpSpPr>
        <p:grpSpPr>
          <a:xfrm>
            <a:off x="4010418" y="4409400"/>
            <a:ext cx="2438479" cy="1420358"/>
            <a:chOff x="4010418" y="4351035"/>
            <a:chExt cx="2438479" cy="1420358"/>
          </a:xfrm>
        </p:grpSpPr>
        <p:sp>
          <p:nvSpPr>
            <p:cNvPr id="60" name="Freeform 59">
              <a:extLst>
                <a:ext uri="{FF2B5EF4-FFF2-40B4-BE49-F238E27FC236}">
                  <a16:creationId xmlns:a16="http://schemas.microsoft.com/office/drawing/2014/main" id="{AE623ECA-93D4-83E5-8C96-90768E36C7BD}"/>
                </a:ext>
              </a:extLst>
            </p:cNvPr>
            <p:cNvSpPr>
              <a:spLocks/>
            </p:cNvSpPr>
            <p:nvPr/>
          </p:nvSpPr>
          <p:spPr>
            <a:xfrm rot="2397007">
              <a:off x="4010418" y="5275857"/>
              <a:ext cx="1420358" cy="231896"/>
            </a:xfrm>
            <a:custGeom>
              <a:avLst/>
              <a:gdLst>
                <a:gd name="connsiteX0" fmla="*/ 0 w 1420358"/>
                <a:gd name="connsiteY0" fmla="*/ 0 h 754602"/>
                <a:gd name="connsiteX1" fmla="*/ 1180730 w 1420358"/>
                <a:gd name="connsiteY1" fmla="*/ 248574 h 754602"/>
                <a:gd name="connsiteX2" fmla="*/ 1411549 w 1420358"/>
                <a:gd name="connsiteY2" fmla="*/ 754602 h 754602"/>
              </a:gdLst>
              <a:ahLst/>
              <a:cxnLst>
                <a:cxn ang="0">
                  <a:pos x="connsiteX0" y="connsiteY0"/>
                </a:cxn>
                <a:cxn ang="0">
                  <a:pos x="connsiteX1" y="connsiteY1"/>
                </a:cxn>
                <a:cxn ang="0">
                  <a:pos x="connsiteX2" y="connsiteY2"/>
                </a:cxn>
              </a:cxnLst>
              <a:rect l="l" t="t" r="r" b="b"/>
              <a:pathLst>
                <a:path w="1420358" h="754602">
                  <a:moveTo>
                    <a:pt x="0" y="0"/>
                  </a:moveTo>
                  <a:cubicBezTo>
                    <a:pt x="472736" y="61403"/>
                    <a:pt x="945472" y="122807"/>
                    <a:pt x="1180730" y="248574"/>
                  </a:cubicBezTo>
                  <a:cubicBezTo>
                    <a:pt x="1415988" y="374341"/>
                    <a:pt x="1438182" y="686540"/>
                    <a:pt x="1411549" y="754602"/>
                  </a:cubicBezTo>
                </a:path>
              </a:pathLst>
            </a:cu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a:extLst>
                <a:ext uri="{FF2B5EF4-FFF2-40B4-BE49-F238E27FC236}">
                  <a16:creationId xmlns:a16="http://schemas.microsoft.com/office/drawing/2014/main" id="{E4AB22AB-38F8-3FCF-437B-380BDBB7EA8A}"/>
                </a:ext>
              </a:extLst>
            </p:cNvPr>
            <p:cNvSpPr>
              <a:spLocks/>
            </p:cNvSpPr>
            <p:nvPr/>
          </p:nvSpPr>
          <p:spPr>
            <a:xfrm rot="5612028">
              <a:off x="5361417" y="4683913"/>
              <a:ext cx="1420358" cy="754602"/>
            </a:xfrm>
            <a:custGeom>
              <a:avLst/>
              <a:gdLst>
                <a:gd name="connsiteX0" fmla="*/ 0 w 1420358"/>
                <a:gd name="connsiteY0" fmla="*/ 0 h 754602"/>
                <a:gd name="connsiteX1" fmla="*/ 1180730 w 1420358"/>
                <a:gd name="connsiteY1" fmla="*/ 248574 h 754602"/>
                <a:gd name="connsiteX2" fmla="*/ 1411549 w 1420358"/>
                <a:gd name="connsiteY2" fmla="*/ 754602 h 754602"/>
              </a:gdLst>
              <a:ahLst/>
              <a:cxnLst>
                <a:cxn ang="0">
                  <a:pos x="connsiteX0" y="connsiteY0"/>
                </a:cxn>
                <a:cxn ang="0">
                  <a:pos x="connsiteX1" y="connsiteY1"/>
                </a:cxn>
                <a:cxn ang="0">
                  <a:pos x="connsiteX2" y="connsiteY2"/>
                </a:cxn>
              </a:cxnLst>
              <a:rect l="l" t="t" r="r" b="b"/>
              <a:pathLst>
                <a:path w="1420358" h="754602">
                  <a:moveTo>
                    <a:pt x="0" y="0"/>
                  </a:moveTo>
                  <a:cubicBezTo>
                    <a:pt x="472736" y="61403"/>
                    <a:pt x="945472" y="122807"/>
                    <a:pt x="1180730" y="248574"/>
                  </a:cubicBezTo>
                  <a:cubicBezTo>
                    <a:pt x="1415988" y="374341"/>
                    <a:pt x="1438182" y="686540"/>
                    <a:pt x="1411549" y="754602"/>
                  </a:cubicBezTo>
                </a:path>
              </a:pathLst>
            </a:cu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descr="A gold spiral structure with a ball and a sphere in the middle&#10;&#10;AI-generated content may be incorrect.">
            <a:extLst>
              <a:ext uri="{FF2B5EF4-FFF2-40B4-BE49-F238E27FC236}">
                <a16:creationId xmlns:a16="http://schemas.microsoft.com/office/drawing/2014/main" id="{B50E9C86-FEE5-6B10-4A60-BA9075969A41}"/>
              </a:ext>
            </a:extLst>
          </p:cNvPr>
          <p:cNvPicPr>
            <a:picLocks noChangeAspect="1"/>
          </p:cNvPicPr>
          <p:nvPr/>
        </p:nvPicPr>
        <p:blipFill>
          <a:blip r:embed="rId3" cstate="email">
            <a:duotone>
              <a:prstClr val="black"/>
              <a:srgbClr val="D9C3A5">
                <a:tint val="50000"/>
                <a:satMod val="180000"/>
              </a:srgbClr>
            </a:duotone>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a:ext>
            </a:extLst>
          </a:blip>
          <a:stretch>
            <a:fillRect/>
          </a:stretch>
        </p:blipFill>
        <p:spPr>
          <a:xfrm>
            <a:off x="1959040" y="58365"/>
            <a:ext cx="6858000" cy="6858000"/>
          </a:xfrm>
          <a:prstGeom prst="rect">
            <a:avLst/>
          </a:prstGeom>
        </p:spPr>
      </p:pic>
      <p:sp>
        <p:nvSpPr>
          <p:cNvPr id="4" name="TextBox 3">
            <a:extLst>
              <a:ext uri="{FF2B5EF4-FFF2-40B4-BE49-F238E27FC236}">
                <a16:creationId xmlns:a16="http://schemas.microsoft.com/office/drawing/2014/main" id="{47AC22AD-5206-B573-83B4-D9A297C291FA}"/>
              </a:ext>
            </a:extLst>
          </p:cNvPr>
          <p:cNvSpPr txBox="1">
            <a:spLocks/>
          </p:cNvSpPr>
          <p:nvPr/>
        </p:nvSpPr>
        <p:spPr>
          <a:xfrm>
            <a:off x="692766" y="1581500"/>
            <a:ext cx="2844343" cy="3785652"/>
          </a:xfrm>
          <a:prstGeom prst="rect">
            <a:avLst/>
          </a:prstGeom>
          <a:noFill/>
        </p:spPr>
        <p:txBody>
          <a:bodyPr wrap="square" lIns="91440" tIns="45720" rIns="91440" bIns="45720" anchor="t">
            <a:spAutoFit/>
          </a:bodyPr>
          <a:lstStyle/>
          <a:p>
            <a:pPr algn="r">
              <a:defRPr/>
            </a:pPr>
            <a:r>
              <a:rPr lang="en-US" sz="4800" kern="0" spc="-150">
                <a:solidFill>
                  <a:srgbClr val="191931"/>
                </a:solidFill>
                <a:latin typeface="Poppins SemiBold"/>
                <a:cs typeface="Poppins SemiBold"/>
              </a:rPr>
              <a:t>THE AD </a:t>
            </a:r>
          </a:p>
          <a:p>
            <a:pPr algn="r">
              <a:defRPr/>
            </a:pPr>
            <a:r>
              <a:rPr lang="en-US" sz="4800" kern="0" spc="-150">
                <a:solidFill>
                  <a:srgbClr val="191931"/>
                </a:solidFill>
                <a:latin typeface="Poppins SemiBold"/>
                <a:cs typeface="Poppins SemiBold"/>
              </a:rPr>
              <a:t>SUPPLY </a:t>
            </a:r>
          </a:p>
          <a:p>
            <a:pPr algn="r">
              <a:defRPr/>
            </a:pPr>
            <a:r>
              <a:rPr lang="en-US" sz="4800" kern="0" spc="-150">
                <a:solidFill>
                  <a:srgbClr val="191931"/>
                </a:solidFill>
                <a:latin typeface="Poppins SemiBold"/>
                <a:cs typeface="Poppins SemiBold"/>
              </a:rPr>
              <a:t>CHAIN IS </a:t>
            </a:r>
          </a:p>
          <a:p>
            <a:pPr algn="r">
              <a:defRPr/>
            </a:pPr>
            <a:r>
              <a:rPr lang="en-US" sz="4800" b="1" kern="0" spc="-150">
                <a:solidFill>
                  <a:srgbClr val="191931"/>
                </a:solidFill>
                <a:latin typeface="Poppins" pitchFamily="2" charset="77"/>
                <a:cs typeface="Poppins" pitchFamily="2" charset="77"/>
              </a:rPr>
              <a:t>UNDER </a:t>
            </a:r>
          </a:p>
          <a:p>
            <a:pPr algn="r">
              <a:defRPr/>
            </a:pPr>
            <a:r>
              <a:rPr lang="en-US" sz="4800" b="1" kern="0" spc="-150">
                <a:solidFill>
                  <a:srgbClr val="191931"/>
                </a:solidFill>
                <a:latin typeface="Poppins" pitchFamily="2" charset="77"/>
                <a:cs typeface="Poppins" pitchFamily="2" charset="77"/>
              </a:rPr>
              <a:t>ASSAULT</a:t>
            </a:r>
            <a:endParaRPr lang="en-US" sz="4800" b="1">
              <a:latin typeface="Poppins" pitchFamily="2" charset="77"/>
              <a:cs typeface="Poppins" pitchFamily="2" charset="77"/>
            </a:endParaRPr>
          </a:p>
        </p:txBody>
      </p:sp>
      <p:sp>
        <p:nvSpPr>
          <p:cNvPr id="5" name="TextBox 4">
            <a:extLst>
              <a:ext uri="{FF2B5EF4-FFF2-40B4-BE49-F238E27FC236}">
                <a16:creationId xmlns:a16="http://schemas.microsoft.com/office/drawing/2014/main" id="{6C60AE86-68B8-53E4-50EC-556F02536F68}"/>
              </a:ext>
            </a:extLst>
          </p:cNvPr>
          <p:cNvSpPr txBox="1"/>
          <p:nvPr/>
        </p:nvSpPr>
        <p:spPr>
          <a:xfrm>
            <a:off x="7699863" y="1377978"/>
            <a:ext cx="3870484" cy="4339650"/>
          </a:xfrm>
          <a:prstGeom prst="rect">
            <a:avLst/>
          </a:prstGeom>
          <a:noFill/>
        </p:spPr>
        <p:txBody>
          <a:bodyPr wrap="square">
            <a:spAutoFit/>
          </a:bodyPr>
          <a:lstStyle/>
          <a:p>
            <a:r>
              <a:rPr lang="en-US" sz="1600">
                <a:latin typeface="Poppins"/>
                <a:cs typeface="Poppins"/>
              </a:rPr>
              <a:t>The programmatic spine of legacy buying systems is bending and about to break because they're held together by </a:t>
            </a:r>
            <a:r>
              <a:rPr lang="en-US" sz="1600" b="1">
                <a:latin typeface="Poppins"/>
                <a:cs typeface="Poppins"/>
              </a:rPr>
              <a:t>rapidly-diminishing consumer IDs.</a:t>
            </a:r>
          </a:p>
          <a:p>
            <a:endParaRPr lang="en-US" sz="1600">
              <a:latin typeface="Poppins"/>
              <a:cs typeface="Poppins"/>
            </a:endParaRPr>
          </a:p>
          <a:p>
            <a:r>
              <a:rPr lang="en-US" sz="1600">
                <a:latin typeface="Poppins"/>
                <a:cs typeface="Poppins"/>
              </a:rPr>
              <a:t>The </a:t>
            </a:r>
            <a:r>
              <a:rPr lang="en-US" sz="1600" b="1">
                <a:latin typeface="Poppins"/>
                <a:cs typeface="Poppins"/>
              </a:rPr>
              <a:t>rise of AI search </a:t>
            </a:r>
            <a:r>
              <a:rPr lang="en-US" sz="1600">
                <a:latin typeface="Poppins"/>
                <a:cs typeface="Poppins"/>
              </a:rPr>
              <a:t>is exasperating the flaws of decision making that rely on the harvesting of IDs.</a:t>
            </a:r>
            <a:br>
              <a:rPr lang="en-US" sz="1600">
                <a:latin typeface="Poppins"/>
                <a:cs typeface="Poppins"/>
              </a:rPr>
            </a:br>
            <a:endParaRPr lang="en-US" sz="1600">
              <a:latin typeface="Poppins"/>
              <a:cs typeface="Poppins"/>
            </a:endParaRPr>
          </a:p>
          <a:p>
            <a:r>
              <a:rPr lang="en-US" sz="1600">
                <a:latin typeface="Poppins"/>
                <a:cs typeface="Poppins"/>
              </a:rPr>
              <a:t>The system is further strained by </a:t>
            </a:r>
            <a:r>
              <a:rPr lang="en-US" sz="1600" b="1">
                <a:latin typeface="Poppins"/>
                <a:cs typeface="Poppins"/>
              </a:rPr>
              <a:t>privacy regulations and walled gardens </a:t>
            </a:r>
            <a:r>
              <a:rPr lang="en-US" sz="1600">
                <a:latin typeface="Poppins"/>
                <a:cs typeface="Poppins"/>
              </a:rPr>
              <a:t>that lock insights inside closed ecosystems. </a:t>
            </a:r>
          </a:p>
          <a:p>
            <a:endParaRPr lang="en-US" sz="1600">
              <a:latin typeface="Poppins"/>
              <a:cs typeface="Poppins"/>
            </a:endParaRPr>
          </a:p>
          <a:p>
            <a:r>
              <a:rPr lang="en-US" sz="2000" b="1" err="1">
                <a:solidFill>
                  <a:schemeClr val="accent1"/>
                </a:solidFill>
                <a:latin typeface="Poppins"/>
                <a:cs typeface="Poppins"/>
              </a:rPr>
              <a:t>IntentKey</a:t>
            </a:r>
            <a:r>
              <a:rPr lang="en-US" sz="2000" b="1">
                <a:solidFill>
                  <a:schemeClr val="accent1"/>
                </a:solidFill>
                <a:latin typeface="Poppins"/>
                <a:cs typeface="Poppins"/>
              </a:rPr>
              <a:t>® is the antidote.</a:t>
            </a:r>
          </a:p>
          <a:p>
            <a:endParaRPr lang="en-US" sz="1600">
              <a:latin typeface="Poppins"/>
              <a:cs typeface="Poppins"/>
            </a:endParaRPr>
          </a:p>
        </p:txBody>
      </p:sp>
      <p:sp>
        <p:nvSpPr>
          <p:cNvPr id="31" name="Hexagon 30">
            <a:extLst>
              <a:ext uri="{FF2B5EF4-FFF2-40B4-BE49-F238E27FC236}">
                <a16:creationId xmlns:a16="http://schemas.microsoft.com/office/drawing/2014/main" id="{3A213F1B-1B9C-55AB-0C90-65569C754359}"/>
              </a:ext>
            </a:extLst>
          </p:cNvPr>
          <p:cNvSpPr>
            <a:spLocks/>
          </p:cNvSpPr>
          <p:nvPr/>
        </p:nvSpPr>
        <p:spPr>
          <a:xfrm>
            <a:off x="5611296" y="2361529"/>
            <a:ext cx="261822" cy="225708"/>
          </a:xfrm>
          <a:prstGeom prst="hexagon">
            <a:avLst/>
          </a:prstGeom>
          <a:solidFill>
            <a:schemeClr val="accent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38" name="Hexagon 37">
            <a:extLst>
              <a:ext uri="{FF2B5EF4-FFF2-40B4-BE49-F238E27FC236}">
                <a16:creationId xmlns:a16="http://schemas.microsoft.com/office/drawing/2014/main" id="{20AAE297-C78B-2BF7-E3FF-577D8A294E13}"/>
              </a:ext>
            </a:extLst>
          </p:cNvPr>
          <p:cNvSpPr>
            <a:spLocks/>
          </p:cNvSpPr>
          <p:nvPr/>
        </p:nvSpPr>
        <p:spPr>
          <a:xfrm>
            <a:off x="4757506" y="1963902"/>
            <a:ext cx="261822" cy="225708"/>
          </a:xfrm>
          <a:prstGeom prst="hexagon">
            <a:avLst/>
          </a:prstGeom>
          <a:solidFill>
            <a:schemeClr val="accent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39" name="Hexagon 38">
            <a:extLst>
              <a:ext uri="{FF2B5EF4-FFF2-40B4-BE49-F238E27FC236}">
                <a16:creationId xmlns:a16="http://schemas.microsoft.com/office/drawing/2014/main" id="{530D6AA3-8195-0368-23BB-A1E52EBE0A63}"/>
              </a:ext>
            </a:extLst>
          </p:cNvPr>
          <p:cNvSpPr>
            <a:spLocks/>
          </p:cNvSpPr>
          <p:nvPr/>
        </p:nvSpPr>
        <p:spPr>
          <a:xfrm>
            <a:off x="4534229" y="912194"/>
            <a:ext cx="168383" cy="145157"/>
          </a:xfrm>
          <a:prstGeom prst="hexagon">
            <a:avLst/>
          </a:prstGeom>
          <a:solidFill>
            <a:schemeClr val="accent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40" name="Hexagon 39">
            <a:extLst>
              <a:ext uri="{FF2B5EF4-FFF2-40B4-BE49-F238E27FC236}">
                <a16:creationId xmlns:a16="http://schemas.microsoft.com/office/drawing/2014/main" id="{1EDA2A7B-085B-A8F4-D5DD-AA6D9A4DF024}"/>
              </a:ext>
            </a:extLst>
          </p:cNvPr>
          <p:cNvSpPr>
            <a:spLocks/>
          </p:cNvSpPr>
          <p:nvPr/>
        </p:nvSpPr>
        <p:spPr>
          <a:xfrm>
            <a:off x="4396912" y="984772"/>
            <a:ext cx="168383" cy="145157"/>
          </a:xfrm>
          <a:prstGeom prst="hexagon">
            <a:avLst/>
          </a:prstGeom>
          <a:solidFill>
            <a:schemeClr val="accent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41" name="Hexagon 40">
            <a:extLst>
              <a:ext uri="{FF2B5EF4-FFF2-40B4-BE49-F238E27FC236}">
                <a16:creationId xmlns:a16="http://schemas.microsoft.com/office/drawing/2014/main" id="{2F533E17-BCC9-FA9C-04EA-853568A7B67F}"/>
              </a:ext>
            </a:extLst>
          </p:cNvPr>
          <p:cNvSpPr>
            <a:spLocks/>
          </p:cNvSpPr>
          <p:nvPr/>
        </p:nvSpPr>
        <p:spPr>
          <a:xfrm>
            <a:off x="6309669" y="1363765"/>
            <a:ext cx="168383" cy="145157"/>
          </a:xfrm>
          <a:prstGeom prst="hexagon">
            <a:avLst/>
          </a:prstGeom>
          <a:solidFill>
            <a:schemeClr val="accent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42" name="Hexagon 41">
            <a:extLst>
              <a:ext uri="{FF2B5EF4-FFF2-40B4-BE49-F238E27FC236}">
                <a16:creationId xmlns:a16="http://schemas.microsoft.com/office/drawing/2014/main" id="{11CDC37D-63CA-F6BC-6AAF-3DF6EC389E48}"/>
              </a:ext>
            </a:extLst>
          </p:cNvPr>
          <p:cNvSpPr>
            <a:spLocks/>
          </p:cNvSpPr>
          <p:nvPr/>
        </p:nvSpPr>
        <p:spPr>
          <a:xfrm>
            <a:off x="6172352" y="1436343"/>
            <a:ext cx="168383" cy="145157"/>
          </a:xfrm>
          <a:prstGeom prst="hexagon">
            <a:avLst/>
          </a:prstGeom>
          <a:solidFill>
            <a:schemeClr val="accent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43" name="Hexagon 42">
            <a:extLst>
              <a:ext uri="{FF2B5EF4-FFF2-40B4-BE49-F238E27FC236}">
                <a16:creationId xmlns:a16="http://schemas.microsoft.com/office/drawing/2014/main" id="{765417F4-5036-AFAE-E25E-7F174B5BA225}"/>
              </a:ext>
            </a:extLst>
          </p:cNvPr>
          <p:cNvSpPr>
            <a:spLocks/>
          </p:cNvSpPr>
          <p:nvPr/>
        </p:nvSpPr>
        <p:spPr>
          <a:xfrm>
            <a:off x="5788926" y="3059494"/>
            <a:ext cx="168383" cy="145157"/>
          </a:xfrm>
          <a:prstGeom prst="hexagon">
            <a:avLst/>
          </a:prstGeom>
          <a:solidFill>
            <a:schemeClr val="accent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44" name="Hexagon 43">
            <a:extLst>
              <a:ext uri="{FF2B5EF4-FFF2-40B4-BE49-F238E27FC236}">
                <a16:creationId xmlns:a16="http://schemas.microsoft.com/office/drawing/2014/main" id="{D79DD1CB-59D4-A84C-AD03-D9262C8D2313}"/>
              </a:ext>
            </a:extLst>
          </p:cNvPr>
          <p:cNvSpPr>
            <a:spLocks/>
          </p:cNvSpPr>
          <p:nvPr/>
        </p:nvSpPr>
        <p:spPr>
          <a:xfrm>
            <a:off x="5917761" y="3132072"/>
            <a:ext cx="168383" cy="145157"/>
          </a:xfrm>
          <a:prstGeom prst="hexagon">
            <a:avLst/>
          </a:prstGeom>
          <a:solidFill>
            <a:schemeClr val="accent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45" name="Hexagon 44">
            <a:extLst>
              <a:ext uri="{FF2B5EF4-FFF2-40B4-BE49-F238E27FC236}">
                <a16:creationId xmlns:a16="http://schemas.microsoft.com/office/drawing/2014/main" id="{90298F76-E8CF-82F2-D27D-B0E901E22F56}"/>
              </a:ext>
            </a:extLst>
          </p:cNvPr>
          <p:cNvSpPr>
            <a:spLocks/>
          </p:cNvSpPr>
          <p:nvPr/>
        </p:nvSpPr>
        <p:spPr>
          <a:xfrm>
            <a:off x="5917761" y="2981069"/>
            <a:ext cx="168383" cy="145157"/>
          </a:xfrm>
          <a:prstGeom prst="hexagon">
            <a:avLst/>
          </a:prstGeom>
          <a:solidFill>
            <a:schemeClr val="accent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46" name="Hexagon 45">
            <a:extLst>
              <a:ext uri="{FF2B5EF4-FFF2-40B4-BE49-F238E27FC236}">
                <a16:creationId xmlns:a16="http://schemas.microsoft.com/office/drawing/2014/main" id="{03C651C4-AC34-4673-8C8A-5C9E4BCE4E7E}"/>
              </a:ext>
            </a:extLst>
          </p:cNvPr>
          <p:cNvSpPr>
            <a:spLocks/>
          </p:cNvSpPr>
          <p:nvPr/>
        </p:nvSpPr>
        <p:spPr>
          <a:xfrm>
            <a:off x="4509706" y="4175699"/>
            <a:ext cx="168383" cy="145157"/>
          </a:xfrm>
          <a:prstGeom prst="hexagon">
            <a:avLst/>
          </a:prstGeom>
          <a:solidFill>
            <a:schemeClr val="accent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47" name="Hexagon 46">
            <a:extLst>
              <a:ext uri="{FF2B5EF4-FFF2-40B4-BE49-F238E27FC236}">
                <a16:creationId xmlns:a16="http://schemas.microsoft.com/office/drawing/2014/main" id="{4296F970-6928-9B14-14FE-344437247F06}"/>
              </a:ext>
            </a:extLst>
          </p:cNvPr>
          <p:cNvSpPr>
            <a:spLocks/>
          </p:cNvSpPr>
          <p:nvPr/>
        </p:nvSpPr>
        <p:spPr>
          <a:xfrm>
            <a:off x="4638541" y="4248277"/>
            <a:ext cx="168383" cy="145157"/>
          </a:xfrm>
          <a:prstGeom prst="hexagon">
            <a:avLst/>
          </a:prstGeom>
          <a:solidFill>
            <a:schemeClr val="accent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48" name="Hexagon 47">
            <a:extLst>
              <a:ext uri="{FF2B5EF4-FFF2-40B4-BE49-F238E27FC236}">
                <a16:creationId xmlns:a16="http://schemas.microsoft.com/office/drawing/2014/main" id="{4354A4AF-F32B-6995-09F6-67992817AA3B}"/>
              </a:ext>
            </a:extLst>
          </p:cNvPr>
          <p:cNvSpPr>
            <a:spLocks/>
          </p:cNvSpPr>
          <p:nvPr/>
        </p:nvSpPr>
        <p:spPr>
          <a:xfrm>
            <a:off x="4638541" y="4097274"/>
            <a:ext cx="168383" cy="145157"/>
          </a:xfrm>
          <a:prstGeom prst="hexagon">
            <a:avLst/>
          </a:prstGeom>
          <a:solidFill>
            <a:schemeClr val="accent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49" name="Hexagon 48">
            <a:extLst>
              <a:ext uri="{FF2B5EF4-FFF2-40B4-BE49-F238E27FC236}">
                <a16:creationId xmlns:a16="http://schemas.microsoft.com/office/drawing/2014/main" id="{2F9DCEFF-53AE-883F-4155-274E6B677EC5}"/>
              </a:ext>
            </a:extLst>
          </p:cNvPr>
          <p:cNvSpPr>
            <a:spLocks/>
          </p:cNvSpPr>
          <p:nvPr/>
        </p:nvSpPr>
        <p:spPr>
          <a:xfrm>
            <a:off x="4767376" y="4320855"/>
            <a:ext cx="168383" cy="145157"/>
          </a:xfrm>
          <a:prstGeom prst="hexagon">
            <a:avLst/>
          </a:prstGeom>
          <a:solidFill>
            <a:schemeClr val="accent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51" name="Hexagon 50">
            <a:extLst>
              <a:ext uri="{FF2B5EF4-FFF2-40B4-BE49-F238E27FC236}">
                <a16:creationId xmlns:a16="http://schemas.microsoft.com/office/drawing/2014/main" id="{81E8FB50-226E-CCAC-3949-930F54560D46}"/>
              </a:ext>
            </a:extLst>
          </p:cNvPr>
          <p:cNvSpPr>
            <a:spLocks/>
          </p:cNvSpPr>
          <p:nvPr/>
        </p:nvSpPr>
        <p:spPr>
          <a:xfrm>
            <a:off x="5833569" y="423085"/>
            <a:ext cx="261821" cy="225707"/>
          </a:xfrm>
          <a:prstGeom prst="hexagon">
            <a:avLst/>
          </a:prstGeom>
          <a:solidFill>
            <a:schemeClr val="accent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52" name="Hexagon 51">
            <a:extLst>
              <a:ext uri="{FF2B5EF4-FFF2-40B4-BE49-F238E27FC236}">
                <a16:creationId xmlns:a16="http://schemas.microsoft.com/office/drawing/2014/main" id="{8D759B48-E832-DFD9-9D53-AFC47FB2AFC8}"/>
              </a:ext>
            </a:extLst>
          </p:cNvPr>
          <p:cNvSpPr>
            <a:spLocks/>
          </p:cNvSpPr>
          <p:nvPr/>
        </p:nvSpPr>
        <p:spPr>
          <a:xfrm>
            <a:off x="6462069" y="1516165"/>
            <a:ext cx="168383" cy="145157"/>
          </a:xfrm>
          <a:prstGeom prst="hexagon">
            <a:avLst/>
          </a:prstGeom>
          <a:solidFill>
            <a:schemeClr val="accent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58" name="Oval 57">
            <a:extLst>
              <a:ext uri="{FF2B5EF4-FFF2-40B4-BE49-F238E27FC236}">
                <a16:creationId xmlns:a16="http://schemas.microsoft.com/office/drawing/2014/main" id="{41776734-B013-52A3-347D-CF7F56197AD8}"/>
              </a:ext>
            </a:extLst>
          </p:cNvPr>
          <p:cNvSpPr>
            <a:spLocks/>
          </p:cNvSpPr>
          <p:nvPr/>
        </p:nvSpPr>
        <p:spPr>
          <a:xfrm>
            <a:off x="3948125" y="4597132"/>
            <a:ext cx="384240" cy="384240"/>
          </a:xfrm>
          <a:prstGeom prst="ellipse">
            <a:avLst/>
          </a:prstGeom>
          <a:solidFill>
            <a:srgbClr val="CDBFAD"/>
          </a:solidFill>
          <a:ln cmpd="dbl">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descr="A black and white image of a fence&#10;&#10;AI-generated content may be incorrect.">
            <a:extLst>
              <a:ext uri="{FF2B5EF4-FFF2-40B4-BE49-F238E27FC236}">
                <a16:creationId xmlns:a16="http://schemas.microsoft.com/office/drawing/2014/main" id="{1A8E6A35-A771-F9F7-0859-B03B9C410E38}"/>
              </a:ext>
            </a:extLst>
          </p:cNvPr>
          <p:cNvPicPr>
            <a:picLocks noChangeAspect="1"/>
          </p:cNvPicPr>
          <p:nvPr/>
        </p:nvPicPr>
        <p:blipFill>
          <a:blip r:embed="rId5" cstate="email">
            <a:duotone>
              <a:prstClr val="black"/>
              <a:srgbClr val="D9C3A5">
                <a:tint val="50000"/>
                <a:satMod val="180000"/>
              </a:srgbClr>
            </a:duotone>
            <a:extLst>
              <a:ext uri="{28A0092B-C50C-407E-A947-70E740481C1C}">
                <a14:useLocalDpi xmlns:a14="http://schemas.microsoft.com/office/drawing/2010/main"/>
              </a:ext>
            </a:extLst>
          </a:blip>
          <a:stretch>
            <a:fillRect/>
          </a:stretch>
        </p:blipFill>
        <p:spPr>
          <a:xfrm>
            <a:off x="3924102" y="4628131"/>
            <a:ext cx="408263" cy="322241"/>
          </a:xfrm>
          <a:prstGeom prst="rect">
            <a:avLst/>
          </a:prstGeom>
        </p:spPr>
      </p:pic>
      <p:sp>
        <p:nvSpPr>
          <p:cNvPr id="59" name="Oval 58">
            <a:extLst>
              <a:ext uri="{FF2B5EF4-FFF2-40B4-BE49-F238E27FC236}">
                <a16:creationId xmlns:a16="http://schemas.microsoft.com/office/drawing/2014/main" id="{26DABB9A-AF0C-BBF5-C12C-60500C85330C}"/>
              </a:ext>
            </a:extLst>
          </p:cNvPr>
          <p:cNvSpPr>
            <a:spLocks/>
          </p:cNvSpPr>
          <p:nvPr/>
        </p:nvSpPr>
        <p:spPr>
          <a:xfrm>
            <a:off x="6194287" y="4175699"/>
            <a:ext cx="532979" cy="532979"/>
          </a:xfrm>
          <a:prstGeom prst="ellipse">
            <a:avLst/>
          </a:prstGeom>
          <a:solidFill>
            <a:srgbClr val="CDBFAD"/>
          </a:solidFill>
          <a:ln cmpd="dbl">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descr="A black and white outline of a building&#10;&#10;AI-generated content may be incorrect.">
            <a:extLst>
              <a:ext uri="{FF2B5EF4-FFF2-40B4-BE49-F238E27FC236}">
                <a16:creationId xmlns:a16="http://schemas.microsoft.com/office/drawing/2014/main" id="{A486F765-F90A-43CA-D6BC-F950077DFA07}"/>
              </a:ext>
            </a:extLst>
          </p:cNvPr>
          <p:cNvPicPr>
            <a:picLocks noChangeAspect="1"/>
          </p:cNvPicPr>
          <p:nvPr/>
        </p:nvPicPr>
        <p:blipFill>
          <a:blip r:embed="rId6" cstate="email">
            <a:grayscl/>
            <a:extLst>
              <a:ext uri="{28A0092B-C50C-407E-A947-70E740481C1C}">
                <a14:useLocalDpi xmlns:a14="http://schemas.microsoft.com/office/drawing/2010/main"/>
              </a:ext>
            </a:extLst>
          </a:blip>
          <a:stretch>
            <a:fillRect/>
          </a:stretch>
        </p:blipFill>
        <p:spPr>
          <a:xfrm>
            <a:off x="6220550" y="4184577"/>
            <a:ext cx="498207" cy="468239"/>
          </a:xfrm>
          <a:prstGeom prst="rect">
            <a:avLst/>
          </a:prstGeom>
        </p:spPr>
      </p:pic>
      <p:sp>
        <p:nvSpPr>
          <p:cNvPr id="63" name="Hexagon 62">
            <a:extLst>
              <a:ext uri="{FF2B5EF4-FFF2-40B4-BE49-F238E27FC236}">
                <a16:creationId xmlns:a16="http://schemas.microsoft.com/office/drawing/2014/main" id="{B5047461-DAF8-E2B6-2D20-E8C356C32D0D}"/>
              </a:ext>
            </a:extLst>
          </p:cNvPr>
          <p:cNvSpPr>
            <a:spLocks/>
          </p:cNvSpPr>
          <p:nvPr/>
        </p:nvSpPr>
        <p:spPr>
          <a:xfrm>
            <a:off x="4928375" y="648067"/>
            <a:ext cx="450751" cy="388577"/>
          </a:xfrm>
          <a:prstGeom prst="hexagon">
            <a:avLst/>
          </a:prstGeom>
          <a:solidFill>
            <a:schemeClr val="accent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64" name="Hexagon 63">
            <a:extLst>
              <a:ext uri="{FF2B5EF4-FFF2-40B4-BE49-F238E27FC236}">
                <a16:creationId xmlns:a16="http://schemas.microsoft.com/office/drawing/2014/main" id="{F9878458-547C-520F-6B36-986B5C23E172}"/>
              </a:ext>
            </a:extLst>
          </p:cNvPr>
          <p:cNvSpPr>
            <a:spLocks/>
          </p:cNvSpPr>
          <p:nvPr/>
        </p:nvSpPr>
        <p:spPr>
          <a:xfrm>
            <a:off x="5322937" y="939331"/>
            <a:ext cx="273804" cy="236037"/>
          </a:xfrm>
          <a:prstGeom prst="hexagon">
            <a:avLst/>
          </a:prstGeom>
          <a:solidFill>
            <a:schemeClr val="accent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65" name="Hexagon 64">
            <a:extLst>
              <a:ext uri="{FF2B5EF4-FFF2-40B4-BE49-F238E27FC236}">
                <a16:creationId xmlns:a16="http://schemas.microsoft.com/office/drawing/2014/main" id="{EA4C2AC7-F2C3-052C-92C4-A77FD62D7C45}"/>
              </a:ext>
            </a:extLst>
          </p:cNvPr>
          <p:cNvSpPr>
            <a:spLocks/>
          </p:cNvSpPr>
          <p:nvPr/>
        </p:nvSpPr>
        <p:spPr>
          <a:xfrm>
            <a:off x="6088160" y="585091"/>
            <a:ext cx="168383" cy="145157"/>
          </a:xfrm>
          <a:prstGeom prst="hexagon">
            <a:avLst/>
          </a:prstGeom>
          <a:solidFill>
            <a:schemeClr val="accent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Tree>
    <p:extLst>
      <p:ext uri="{BB962C8B-B14F-4D97-AF65-F5344CB8AC3E}">
        <p14:creationId xmlns:p14="http://schemas.microsoft.com/office/powerpoint/2010/main" val="2952039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ACCC6-8490-D72E-C7A5-C8CBD0C73758}"/>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E99BEE91-A875-84A9-D177-3E7F1A01BCB5}"/>
              </a:ext>
            </a:extLst>
          </p:cNvPr>
          <p:cNvSpPr txBox="1"/>
          <p:nvPr/>
        </p:nvSpPr>
        <p:spPr>
          <a:xfrm>
            <a:off x="315518" y="1832673"/>
            <a:ext cx="5190003" cy="1569660"/>
          </a:xfrm>
          <a:prstGeom prst="rect">
            <a:avLst/>
          </a:prstGeom>
          <a:noFill/>
        </p:spPr>
        <p:txBody>
          <a:bodyPr wrap="square" lIns="91440" tIns="45720" rIns="91440" bIns="45720" anchor="t">
            <a:spAutoFit/>
          </a:bodyPr>
          <a:lstStyle/>
          <a:p>
            <a:pPr algn="ctr">
              <a:defRPr/>
            </a:pPr>
            <a:r>
              <a:rPr lang="en-US" sz="4800" b="1" kern="0" err="1">
                <a:solidFill>
                  <a:srgbClr val="191931"/>
                </a:solidFill>
                <a:latin typeface="Poppins" pitchFamily="2" charset="77"/>
                <a:cs typeface="Poppins" pitchFamily="2" charset="77"/>
              </a:rPr>
              <a:t>IntentKey</a:t>
            </a:r>
            <a:r>
              <a:rPr lang="en-US" sz="4800" b="1" kern="0">
                <a:solidFill>
                  <a:srgbClr val="191931"/>
                </a:solidFill>
                <a:latin typeface="Poppins" pitchFamily="2" charset="77"/>
                <a:cs typeface="Poppins" pitchFamily="2" charset="77"/>
              </a:rPr>
              <a:t>®'s Versatility</a:t>
            </a:r>
          </a:p>
        </p:txBody>
      </p:sp>
      <p:grpSp>
        <p:nvGrpSpPr>
          <p:cNvPr id="23" name="Group 22">
            <a:extLst>
              <a:ext uri="{FF2B5EF4-FFF2-40B4-BE49-F238E27FC236}">
                <a16:creationId xmlns:a16="http://schemas.microsoft.com/office/drawing/2014/main" id="{25908578-1AD1-BEED-87C4-F9D29A6E9C4D}"/>
              </a:ext>
            </a:extLst>
          </p:cNvPr>
          <p:cNvGrpSpPr/>
          <p:nvPr/>
        </p:nvGrpSpPr>
        <p:grpSpPr>
          <a:xfrm>
            <a:off x="4821380" y="74140"/>
            <a:ext cx="5624928" cy="6761100"/>
            <a:chOff x="3750293" y="616025"/>
            <a:chExt cx="4699219" cy="5648410"/>
          </a:xfrm>
          <a:solidFill>
            <a:schemeClr val="bg1"/>
          </a:solidFill>
        </p:grpSpPr>
        <p:sp>
          <p:nvSpPr>
            <p:cNvPr id="17" name="Hexagon 16">
              <a:extLst>
                <a:ext uri="{FF2B5EF4-FFF2-40B4-BE49-F238E27FC236}">
                  <a16:creationId xmlns:a16="http://schemas.microsoft.com/office/drawing/2014/main" id="{DFACFFDF-7DB4-922B-F4CF-2084F243E03D}"/>
                </a:ext>
              </a:extLst>
            </p:cNvPr>
            <p:cNvSpPr/>
            <p:nvPr/>
          </p:nvSpPr>
          <p:spPr>
            <a:xfrm>
              <a:off x="3750293" y="1721509"/>
              <a:ext cx="2582457" cy="2226258"/>
            </a:xfrm>
            <a:prstGeom prst="hexagon">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a:ln>
                    <a:noFill/>
                  </a:ln>
                  <a:solidFill>
                    <a:schemeClr val="bg1"/>
                  </a:solidFill>
                  <a:effectLst/>
                  <a:uLnTx/>
                  <a:uFillTx/>
                  <a:latin typeface="Poppins"/>
                  <a:cs typeface="Poppins"/>
                </a:rPr>
                <a:t>AUDIENCE DISCOVERY</a:t>
              </a:r>
            </a:p>
            <a:p>
              <a:pPr algn="ctr">
                <a:defRPr/>
              </a:pPr>
              <a:endParaRPr lang="en-US" sz="1600" b="1" spc="300">
                <a:solidFill>
                  <a:schemeClr val="bg1"/>
                </a:solidFill>
                <a:latin typeface="Poppins"/>
                <a:ea typeface="Poppins"/>
                <a:cs typeface="Poppins"/>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chemeClr val="bg1"/>
                  </a:solidFill>
                  <a:effectLst/>
                  <a:uLnTx/>
                  <a:uFillTx/>
                  <a:latin typeface="Poppins"/>
                  <a:ea typeface="Poppins"/>
                  <a:cs typeface="Poppins"/>
                  <a:sym typeface="Poppins"/>
                </a:rPr>
                <a:t>IntentKey</a:t>
              </a:r>
              <a:r>
                <a:rPr kumimoji="0" lang="en-US" sz="1200" b="0" i="0" u="none" strike="noStrike" kern="1200" cap="none" spc="0" normalizeH="0" baseline="0" noProof="0">
                  <a:ln>
                    <a:noFill/>
                  </a:ln>
                  <a:solidFill>
                    <a:schemeClr val="bg1"/>
                  </a:solidFill>
                  <a:effectLst/>
                  <a:uLnTx/>
                  <a:uFillTx/>
                  <a:latin typeface="Poppins"/>
                  <a:ea typeface="Poppins"/>
                  <a:cs typeface="Poppins"/>
                  <a:sym typeface="Poppins"/>
                </a:rPr>
                <a:t> understands </a:t>
              </a:r>
              <a:br>
                <a:rPr lang="en-US" sz="1200" b="0" i="0" u="none" strike="noStrike" kern="1200" cap="none" spc="0" normalizeH="0" baseline="0" noProof="0">
                  <a:ln>
                    <a:noFill/>
                  </a:ln>
                  <a:effectLst/>
                  <a:uLnTx/>
                  <a:uFillTx/>
                  <a:latin typeface="Poppins" pitchFamily="2" charset="77"/>
                  <a:ea typeface="Poppins"/>
                  <a:cs typeface="Poppins" pitchFamily="2" charset="77"/>
                </a:rPr>
              </a:br>
              <a:r>
                <a:rPr kumimoji="0" lang="en-US" sz="1200" b="0" i="0" u="none" strike="noStrike" kern="1200" cap="none" spc="0" normalizeH="0" baseline="0" noProof="0">
                  <a:ln>
                    <a:noFill/>
                  </a:ln>
                  <a:solidFill>
                    <a:schemeClr val="bg1"/>
                  </a:solidFill>
                  <a:effectLst/>
                  <a:uLnTx/>
                  <a:uFillTx/>
                  <a:latin typeface="Poppins"/>
                  <a:ea typeface="Poppins"/>
                  <a:cs typeface="Poppins"/>
                  <a:sym typeface="Poppins"/>
                </a:rPr>
                <a:t>what people are reading across the web and builds audience models based on real-time content consumption patterns.</a:t>
              </a:r>
              <a:endParaRPr kumimoji="0" lang="en-US" sz="1200" b="0" i="0" u="none" strike="noStrike" kern="1200" cap="none" spc="0" normalizeH="0" baseline="0" noProof="0">
                <a:ln>
                  <a:noFill/>
                </a:ln>
                <a:solidFill>
                  <a:schemeClr val="bg1"/>
                </a:solidFill>
                <a:effectLst/>
                <a:uLnTx/>
                <a:uFillTx/>
                <a:latin typeface="Poppins"/>
                <a:ea typeface="+mn-ea"/>
                <a:cs typeface="Poppins"/>
              </a:endParaRPr>
            </a:p>
          </p:txBody>
        </p:sp>
        <p:sp>
          <p:nvSpPr>
            <p:cNvPr id="20" name="Hexagon 19">
              <a:extLst>
                <a:ext uri="{FF2B5EF4-FFF2-40B4-BE49-F238E27FC236}">
                  <a16:creationId xmlns:a16="http://schemas.microsoft.com/office/drawing/2014/main" id="{27814BD7-8CE5-FFD9-368B-28A70C945AD7}"/>
                </a:ext>
              </a:extLst>
            </p:cNvPr>
            <p:cNvSpPr/>
            <p:nvPr/>
          </p:nvSpPr>
          <p:spPr>
            <a:xfrm>
              <a:off x="5867055" y="2911193"/>
              <a:ext cx="2582457" cy="2226258"/>
            </a:xfrm>
            <a:prstGeom prst="hexagon">
              <a:avLst/>
            </a:prstGeom>
            <a:solidFill>
              <a:srgbClr val="9E78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a:ln>
                    <a:noFill/>
                  </a:ln>
                  <a:solidFill>
                    <a:srgbClr val="FFFFFF"/>
                  </a:solidFill>
                  <a:effectLst/>
                  <a:uLnTx/>
                  <a:uFillTx/>
                  <a:latin typeface="Poppins"/>
                  <a:cs typeface="Poppins"/>
                </a:rPr>
                <a:t>AI-POWERED AD PLACEMENT</a:t>
              </a:r>
            </a:p>
            <a:p>
              <a:pPr algn="ctr">
                <a:defRPr/>
              </a:pPr>
              <a:endParaRPr lang="en-US" sz="1600" b="1" spc="300">
                <a:solidFill>
                  <a:srgbClr val="FFFFFF"/>
                </a:solidFill>
                <a:latin typeface="Poppins"/>
                <a:cs typeface="Poppins"/>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Poppins"/>
                  <a:cs typeface="Poppins"/>
                  <a:sym typeface="Poppins"/>
                </a:rPr>
                <a:t>When someone matches the audience model, </a:t>
              </a:r>
              <a:r>
                <a:rPr kumimoji="0" lang="en-US" sz="1200" b="0" i="0" u="none" strike="noStrike" kern="1200" cap="none" spc="0" normalizeH="0" baseline="0" noProof="0" err="1">
                  <a:ln>
                    <a:noFill/>
                  </a:ln>
                  <a:solidFill>
                    <a:srgbClr val="FFFFFF"/>
                  </a:solidFill>
                  <a:effectLst/>
                  <a:uLnTx/>
                  <a:uFillTx/>
                  <a:latin typeface="Poppins"/>
                  <a:cs typeface="Poppins"/>
                  <a:sym typeface="Poppins"/>
                </a:rPr>
                <a:t>IntentKey</a:t>
              </a:r>
              <a:r>
                <a:rPr kumimoji="0" lang="en-US" sz="1200" b="0" i="0" u="none" strike="noStrike" kern="1200" cap="none" spc="0" normalizeH="0" baseline="0" noProof="0">
                  <a:ln>
                    <a:noFill/>
                  </a:ln>
                  <a:solidFill>
                    <a:srgbClr val="FFFFFF"/>
                  </a:solidFill>
                  <a:effectLst/>
                  <a:uLnTx/>
                  <a:uFillTx/>
                  <a:latin typeface="Poppins"/>
                  <a:cs typeface="Poppins"/>
                  <a:sym typeface="Poppins"/>
                </a:rPr>
                <a:t> instantly activates media to </a:t>
              </a:r>
              <a:br>
                <a:rPr lang="en-US" sz="1200" b="0" i="0" u="none" strike="noStrike" kern="1200" cap="none" spc="0" normalizeH="0" baseline="0" noProof="0">
                  <a:ln>
                    <a:noFill/>
                  </a:ln>
                  <a:effectLst/>
                  <a:uLnTx/>
                  <a:uFillTx/>
                  <a:latin typeface="Poppins" pitchFamily="2" charset="77"/>
                  <a:cs typeface="Poppins" pitchFamily="2" charset="77"/>
                </a:rPr>
              </a:br>
              <a:r>
                <a:rPr kumimoji="0" lang="en-US" sz="1200" b="0" i="0" u="none" strike="noStrike" kern="1200" cap="none" spc="0" normalizeH="0" baseline="0" noProof="0">
                  <a:ln>
                    <a:noFill/>
                  </a:ln>
                  <a:solidFill>
                    <a:srgbClr val="FFFFFF"/>
                  </a:solidFill>
                  <a:effectLst/>
                  <a:uLnTx/>
                  <a:uFillTx/>
                  <a:latin typeface="Poppins"/>
                  <a:cs typeface="Poppins"/>
                  <a:sym typeface="Poppins"/>
                </a:rPr>
                <a:t>reach them.</a:t>
              </a:r>
              <a:endParaRPr kumimoji="0" lang="en-US" sz="1200" b="0" i="0" u="none" strike="noStrike" kern="1200" cap="none" spc="0" normalizeH="0" baseline="0" noProof="0">
                <a:ln>
                  <a:noFill/>
                </a:ln>
                <a:solidFill>
                  <a:srgbClr val="FFFFFF"/>
                </a:solidFill>
                <a:effectLst/>
                <a:uLnTx/>
                <a:uFillTx/>
                <a:latin typeface="Poppins"/>
                <a:cs typeface="Poppins"/>
              </a:endParaRPr>
            </a:p>
          </p:txBody>
        </p:sp>
        <p:sp>
          <p:nvSpPr>
            <p:cNvPr id="21" name="Hexagon 20">
              <a:extLst>
                <a:ext uri="{FF2B5EF4-FFF2-40B4-BE49-F238E27FC236}">
                  <a16:creationId xmlns:a16="http://schemas.microsoft.com/office/drawing/2014/main" id="{F55D14D8-E659-85F8-953F-58B196894E63}"/>
                </a:ext>
              </a:extLst>
            </p:cNvPr>
            <p:cNvSpPr/>
            <p:nvPr/>
          </p:nvSpPr>
          <p:spPr>
            <a:xfrm>
              <a:off x="5867055" y="616025"/>
              <a:ext cx="2582457" cy="2226258"/>
            </a:xfrm>
            <a:prstGeom prst="hexagon">
              <a:avLst/>
            </a:prstGeom>
            <a:solidFill>
              <a:srgbClr val="52423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defRPr/>
              </a:pPr>
              <a:r>
                <a:rPr kumimoji="0" lang="en-US" sz="1600" b="1" i="0" u="none" strike="noStrike" kern="1200" cap="none" spc="300" normalizeH="0" baseline="0" noProof="0">
                  <a:ln>
                    <a:noFill/>
                  </a:ln>
                  <a:solidFill>
                    <a:srgbClr val="FFFFFF"/>
                  </a:solidFill>
                  <a:effectLst/>
                  <a:uLnTx/>
                  <a:uFillTx/>
                  <a:latin typeface="Poppins"/>
                  <a:cs typeface="Poppins"/>
                </a:rPr>
                <a:t>PREDICTIVE MEDIA MIX MODELING </a:t>
              </a:r>
              <a:br>
                <a:rPr lang="en-US" sz="1600" b="1" i="0" u="none" strike="noStrike" kern="1200" cap="none" spc="0" normalizeH="0" baseline="0" noProof="0">
                  <a:ln>
                    <a:noFill/>
                  </a:ln>
                  <a:effectLst/>
                  <a:uLnTx/>
                  <a:uFillTx/>
                  <a:latin typeface="Poppins" pitchFamily="2" charset="77"/>
                  <a:cs typeface="Poppins" pitchFamily="2" charset="77"/>
                </a:rPr>
              </a:br>
              <a:endParaRPr lang="en-US" sz="1600" b="1" spc="300">
                <a:solidFill>
                  <a:srgbClr val="FFFFFF"/>
                </a:solidFill>
                <a:latin typeface="Poppins"/>
                <a:cs typeface="Poppins"/>
              </a:endParaRPr>
            </a:p>
            <a:p>
              <a:pPr algn="ctr">
                <a:defRPr/>
              </a:pPr>
              <a:r>
                <a:rPr lang="en-US" sz="1200">
                  <a:solidFill>
                    <a:srgbClr val="FFFFFF"/>
                  </a:solidFill>
                  <a:latin typeface="Poppins"/>
                  <a:cs typeface="Poppins"/>
                </a:rPr>
                <a:t> </a:t>
              </a:r>
              <a:r>
                <a:rPr kumimoji="0" lang="en-US" sz="1200" b="0" i="0" u="none" strike="noStrike" kern="1200" cap="none" spc="0" normalizeH="0" baseline="0" noProof="0" err="1">
                  <a:ln>
                    <a:noFill/>
                  </a:ln>
                  <a:solidFill>
                    <a:srgbClr val="FFFFFF"/>
                  </a:solidFill>
                  <a:effectLst/>
                  <a:uLnTx/>
                  <a:uFillTx/>
                  <a:latin typeface="Poppins"/>
                  <a:cs typeface="Poppins"/>
                </a:rPr>
                <a:t>Inuvo’s</a:t>
              </a:r>
              <a:r>
                <a:rPr kumimoji="0" lang="en-US" sz="1200" b="0" i="0" u="none" strike="noStrike" kern="1200" cap="none" spc="0" normalizeH="0" baseline="0" noProof="0">
                  <a:ln>
                    <a:noFill/>
                  </a:ln>
                  <a:solidFill>
                    <a:srgbClr val="FFFFFF"/>
                  </a:solidFill>
                  <a:effectLst/>
                  <a:uLnTx/>
                  <a:uFillTx/>
                  <a:latin typeface="Poppins"/>
                  <a:cs typeface="Poppins"/>
                </a:rPr>
                <a:t> Predictive MMM quantifies the ROI of every marketing channel and external event for smarter budget decisions.</a:t>
              </a:r>
              <a:endParaRPr lang="en-US">
                <a:latin typeface="Poppins"/>
                <a:cs typeface="Poppins"/>
              </a:endParaRPr>
            </a:p>
          </p:txBody>
        </p:sp>
        <p:sp>
          <p:nvSpPr>
            <p:cNvPr id="22" name="Hexagon 21">
              <a:extLst>
                <a:ext uri="{FF2B5EF4-FFF2-40B4-BE49-F238E27FC236}">
                  <a16:creationId xmlns:a16="http://schemas.microsoft.com/office/drawing/2014/main" id="{2997D76D-4602-B6DE-262D-98D0F7F1F265}"/>
                </a:ext>
              </a:extLst>
            </p:cNvPr>
            <p:cNvSpPr/>
            <p:nvPr/>
          </p:nvSpPr>
          <p:spPr>
            <a:xfrm>
              <a:off x="3750293" y="4038177"/>
              <a:ext cx="2582457" cy="2226258"/>
            </a:xfrm>
            <a:prstGeom prst="hexagon">
              <a:avLst/>
            </a:prstGeom>
            <a:solidFill>
              <a:srgbClr val="EAAA08"/>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defRPr/>
              </a:pPr>
              <a:r>
                <a:rPr kumimoji="0" lang="en-US" sz="1600" b="1" i="0" u="none" strike="noStrike" kern="1200" cap="none" spc="300" normalizeH="0" baseline="0" noProof="0">
                  <a:ln>
                    <a:noFill/>
                  </a:ln>
                  <a:solidFill>
                    <a:schemeClr val="accent4"/>
                  </a:solidFill>
                  <a:effectLst/>
                  <a:uLnTx/>
                  <a:uFillTx/>
                  <a:latin typeface="Poppins"/>
                  <a:cs typeface="Poppins"/>
                </a:rPr>
                <a:t>INSIGHTS </a:t>
              </a:r>
              <a:endParaRPr lang="en-US">
                <a:solidFill>
                  <a:schemeClr val="accent4"/>
                </a:solidFill>
                <a:latin typeface="Poppins"/>
                <a:cs typeface="Poppins"/>
              </a:endParaRPr>
            </a:p>
            <a:p>
              <a:pPr marL="0" marR="0" lvl="0" indent="0" algn="ctr" defTabSz="914400">
                <a:lnSpc>
                  <a:spcPct val="100000"/>
                </a:lnSpc>
                <a:spcBef>
                  <a:spcPts val="0"/>
                </a:spcBef>
                <a:spcAft>
                  <a:spcPts val="0"/>
                </a:spcAft>
                <a:buClrTx/>
                <a:buSzTx/>
                <a:buFontTx/>
                <a:buNone/>
                <a:tabLst/>
                <a:defRPr/>
              </a:pPr>
              <a:endParaRPr lang="en-US" sz="1600" b="1" i="0" u="none" strike="noStrike" kern="1200" cap="none" spc="300" normalizeH="0" baseline="0" noProof="0">
                <a:ln>
                  <a:noFill/>
                </a:ln>
                <a:solidFill>
                  <a:schemeClr val="accent4"/>
                </a:solidFill>
                <a:effectLst/>
                <a:uLnTx/>
                <a:uFillTx/>
                <a:latin typeface="Poppins" pitchFamily="2" charset="77"/>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accent4"/>
                  </a:solidFill>
                  <a:effectLst/>
                  <a:uLnTx/>
                  <a:uFillTx/>
                  <a:latin typeface="Poppins"/>
                  <a:cs typeface="Poppins"/>
                </a:rPr>
                <a:t>By analyzing </a:t>
              </a:r>
              <a:r>
                <a:rPr kumimoji="0" lang="en-US" sz="1200" b="0" i="0" u="none" strike="noStrike" kern="1200" cap="none" spc="0" normalizeH="0" baseline="0" noProof="0" err="1">
                  <a:ln>
                    <a:noFill/>
                  </a:ln>
                  <a:solidFill>
                    <a:schemeClr val="accent4"/>
                  </a:solidFill>
                  <a:effectLst/>
                  <a:uLnTx/>
                  <a:uFillTx/>
                  <a:latin typeface="Poppins"/>
                  <a:cs typeface="Poppins"/>
                </a:rPr>
                <a:t>IntentKey</a:t>
              </a:r>
              <a:r>
                <a:rPr kumimoji="0" lang="en-US" sz="1200" b="0" i="0" u="none" strike="noStrike" kern="1200" cap="none" spc="0" normalizeH="0" baseline="0" noProof="0">
                  <a:ln>
                    <a:noFill/>
                  </a:ln>
                  <a:solidFill>
                    <a:schemeClr val="accent4"/>
                  </a:solidFill>
                  <a:effectLst/>
                  <a:uLnTx/>
                  <a:uFillTx/>
                  <a:latin typeface="Poppins"/>
                  <a:cs typeface="Poppins"/>
                </a:rPr>
                <a:t> signals over time, we uncover insights that shape brand strategy, surface product strengths, and inform creative direction.</a:t>
              </a:r>
              <a:endParaRPr lang="en-US" sz="1200" b="0" i="0" u="none" strike="noStrike" kern="1200" cap="none" spc="0" normalizeH="0" baseline="0" noProof="0">
                <a:ln>
                  <a:noFill/>
                </a:ln>
                <a:solidFill>
                  <a:schemeClr val="accent4"/>
                </a:solidFill>
                <a:effectLst/>
                <a:uLnTx/>
                <a:uFillTx/>
                <a:latin typeface="Poppins"/>
                <a:cs typeface="Poppins"/>
              </a:endParaRPr>
            </a:p>
          </p:txBody>
        </p:sp>
      </p:grpSp>
      <p:grpSp>
        <p:nvGrpSpPr>
          <p:cNvPr id="31" name="Group 30">
            <a:extLst>
              <a:ext uri="{FF2B5EF4-FFF2-40B4-BE49-F238E27FC236}">
                <a16:creationId xmlns:a16="http://schemas.microsoft.com/office/drawing/2014/main" id="{823CD3C9-42EA-FFD6-2D2D-EB891B904E5D}"/>
              </a:ext>
            </a:extLst>
          </p:cNvPr>
          <p:cNvGrpSpPr/>
          <p:nvPr/>
        </p:nvGrpSpPr>
        <p:grpSpPr>
          <a:xfrm flipV="1">
            <a:off x="541886" y="3350581"/>
            <a:ext cx="3491493" cy="1706863"/>
            <a:chOff x="434642" y="4425798"/>
            <a:chExt cx="3491493" cy="1706863"/>
          </a:xfrm>
          <a:solidFill>
            <a:schemeClr val="accent6"/>
          </a:solidFill>
        </p:grpSpPr>
        <p:sp>
          <p:nvSpPr>
            <p:cNvPr id="32" name="Hexagon 31">
              <a:extLst>
                <a:ext uri="{FF2B5EF4-FFF2-40B4-BE49-F238E27FC236}">
                  <a16:creationId xmlns:a16="http://schemas.microsoft.com/office/drawing/2014/main" id="{61D566D8-EC94-F119-F17F-D1905B754225}"/>
                </a:ext>
              </a:extLst>
            </p:cNvPr>
            <p:cNvSpPr/>
            <p:nvPr/>
          </p:nvSpPr>
          <p:spPr>
            <a:xfrm>
              <a:off x="434642" y="5792214"/>
              <a:ext cx="394919" cy="340447"/>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33" name="Hexagon 32">
              <a:extLst>
                <a:ext uri="{FF2B5EF4-FFF2-40B4-BE49-F238E27FC236}">
                  <a16:creationId xmlns:a16="http://schemas.microsoft.com/office/drawing/2014/main" id="{27B25908-69E6-0049-B81D-35DC399EF8B6}"/>
                </a:ext>
              </a:extLst>
            </p:cNvPr>
            <p:cNvSpPr/>
            <p:nvPr/>
          </p:nvSpPr>
          <p:spPr>
            <a:xfrm>
              <a:off x="737142" y="5281542"/>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34" name="Hexagon 33">
              <a:extLst>
                <a:ext uri="{FF2B5EF4-FFF2-40B4-BE49-F238E27FC236}">
                  <a16:creationId xmlns:a16="http://schemas.microsoft.com/office/drawing/2014/main" id="{A01E804C-FFA5-4266-0CF4-1CB388A35052}"/>
                </a:ext>
              </a:extLst>
            </p:cNvPr>
            <p:cNvSpPr/>
            <p:nvPr/>
          </p:nvSpPr>
          <p:spPr>
            <a:xfrm>
              <a:off x="1051758" y="5111318"/>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35" name="Hexagon 34">
              <a:extLst>
                <a:ext uri="{FF2B5EF4-FFF2-40B4-BE49-F238E27FC236}">
                  <a16:creationId xmlns:a16="http://schemas.microsoft.com/office/drawing/2014/main" id="{93DAD118-B5EC-457F-7C5C-9C7541AC0FB0}"/>
                </a:ext>
              </a:extLst>
            </p:cNvPr>
            <p:cNvSpPr/>
            <p:nvPr/>
          </p:nvSpPr>
          <p:spPr>
            <a:xfrm>
              <a:off x="1049287" y="5458618"/>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36" name="Hexagon 35">
              <a:extLst>
                <a:ext uri="{FF2B5EF4-FFF2-40B4-BE49-F238E27FC236}">
                  <a16:creationId xmlns:a16="http://schemas.microsoft.com/office/drawing/2014/main" id="{5623294E-995C-6CD6-B3D8-EB7C99A18816}"/>
                </a:ext>
              </a:extLst>
            </p:cNvPr>
            <p:cNvSpPr/>
            <p:nvPr/>
          </p:nvSpPr>
          <p:spPr>
            <a:xfrm>
              <a:off x="735201" y="5627111"/>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37" name="Hexagon 36">
              <a:extLst>
                <a:ext uri="{FF2B5EF4-FFF2-40B4-BE49-F238E27FC236}">
                  <a16:creationId xmlns:a16="http://schemas.microsoft.com/office/drawing/2014/main" id="{4B80CFD1-1988-5721-7D0C-7501B02BD4EF}"/>
                </a:ext>
              </a:extLst>
            </p:cNvPr>
            <p:cNvSpPr/>
            <p:nvPr/>
          </p:nvSpPr>
          <p:spPr>
            <a:xfrm>
              <a:off x="1989461" y="4941095"/>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38" name="Hexagon 37">
              <a:extLst>
                <a:ext uri="{FF2B5EF4-FFF2-40B4-BE49-F238E27FC236}">
                  <a16:creationId xmlns:a16="http://schemas.microsoft.com/office/drawing/2014/main" id="{E5615FEA-35AC-F177-F22B-19258CBEFBCA}"/>
                </a:ext>
              </a:extLst>
            </p:cNvPr>
            <p:cNvSpPr/>
            <p:nvPr/>
          </p:nvSpPr>
          <p:spPr>
            <a:xfrm>
              <a:off x="1672906" y="5111318"/>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39" name="Hexagon 38">
              <a:extLst>
                <a:ext uri="{FF2B5EF4-FFF2-40B4-BE49-F238E27FC236}">
                  <a16:creationId xmlns:a16="http://schemas.microsoft.com/office/drawing/2014/main" id="{63A14029-FDC2-FCCA-1534-75555036CC8F}"/>
                </a:ext>
              </a:extLst>
            </p:cNvPr>
            <p:cNvSpPr/>
            <p:nvPr/>
          </p:nvSpPr>
          <p:spPr>
            <a:xfrm>
              <a:off x="2301605" y="5118170"/>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40" name="Hexagon 39">
              <a:extLst>
                <a:ext uri="{FF2B5EF4-FFF2-40B4-BE49-F238E27FC236}">
                  <a16:creationId xmlns:a16="http://schemas.microsoft.com/office/drawing/2014/main" id="{211FD401-A574-8925-0394-B1B5B039975E}"/>
                </a:ext>
              </a:extLst>
            </p:cNvPr>
            <p:cNvSpPr/>
            <p:nvPr/>
          </p:nvSpPr>
          <p:spPr>
            <a:xfrm>
              <a:off x="1673434" y="5461346"/>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41" name="Hexagon 40">
              <a:extLst>
                <a:ext uri="{FF2B5EF4-FFF2-40B4-BE49-F238E27FC236}">
                  <a16:creationId xmlns:a16="http://schemas.microsoft.com/office/drawing/2014/main" id="{638C7099-5FC2-7FC9-FD48-FBF4EE8CC08D}"/>
                </a:ext>
              </a:extLst>
            </p:cNvPr>
            <p:cNvSpPr/>
            <p:nvPr/>
          </p:nvSpPr>
          <p:spPr>
            <a:xfrm>
              <a:off x="1987520" y="5286662"/>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42" name="Hexagon 41">
              <a:extLst>
                <a:ext uri="{FF2B5EF4-FFF2-40B4-BE49-F238E27FC236}">
                  <a16:creationId xmlns:a16="http://schemas.microsoft.com/office/drawing/2014/main" id="{D5B430F7-78FB-4BC0-2F78-842CCC4E830F}"/>
                </a:ext>
              </a:extLst>
            </p:cNvPr>
            <p:cNvSpPr/>
            <p:nvPr/>
          </p:nvSpPr>
          <p:spPr>
            <a:xfrm>
              <a:off x="1361431" y="5291122"/>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43" name="Hexagon 42">
              <a:extLst>
                <a:ext uri="{FF2B5EF4-FFF2-40B4-BE49-F238E27FC236}">
                  <a16:creationId xmlns:a16="http://schemas.microsoft.com/office/drawing/2014/main" id="{A389E058-981E-F8AE-A648-81D0C65C47ED}"/>
                </a:ext>
              </a:extLst>
            </p:cNvPr>
            <p:cNvSpPr/>
            <p:nvPr/>
          </p:nvSpPr>
          <p:spPr>
            <a:xfrm>
              <a:off x="1670582" y="4425800"/>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44" name="Hexagon 43">
              <a:extLst>
                <a:ext uri="{FF2B5EF4-FFF2-40B4-BE49-F238E27FC236}">
                  <a16:creationId xmlns:a16="http://schemas.microsoft.com/office/drawing/2014/main" id="{FD460F30-34DC-F0BA-672F-E7E26F04C3C3}"/>
                </a:ext>
              </a:extLst>
            </p:cNvPr>
            <p:cNvSpPr/>
            <p:nvPr/>
          </p:nvSpPr>
          <p:spPr>
            <a:xfrm>
              <a:off x="1982724" y="4602876"/>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45" name="Hexagon 44">
              <a:extLst>
                <a:ext uri="{FF2B5EF4-FFF2-40B4-BE49-F238E27FC236}">
                  <a16:creationId xmlns:a16="http://schemas.microsoft.com/office/drawing/2014/main" id="{DB97C930-A28B-8EE5-C697-27CBEF7A82D8}"/>
                </a:ext>
              </a:extLst>
            </p:cNvPr>
            <p:cNvSpPr/>
            <p:nvPr/>
          </p:nvSpPr>
          <p:spPr>
            <a:xfrm>
              <a:off x="3531216" y="4425798"/>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46" name="Hexagon 45">
              <a:extLst>
                <a:ext uri="{FF2B5EF4-FFF2-40B4-BE49-F238E27FC236}">
                  <a16:creationId xmlns:a16="http://schemas.microsoft.com/office/drawing/2014/main" id="{69691412-B496-B990-846D-89F8A6B228CC}"/>
                </a:ext>
              </a:extLst>
            </p:cNvPr>
            <p:cNvSpPr/>
            <p:nvPr/>
          </p:nvSpPr>
          <p:spPr>
            <a:xfrm>
              <a:off x="2605817" y="5296080"/>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47" name="Hexagon 46">
              <a:extLst>
                <a:ext uri="{FF2B5EF4-FFF2-40B4-BE49-F238E27FC236}">
                  <a16:creationId xmlns:a16="http://schemas.microsoft.com/office/drawing/2014/main" id="{FA19C444-E9B5-AEF4-9693-08805A9301BD}"/>
                </a:ext>
              </a:extLst>
            </p:cNvPr>
            <p:cNvSpPr/>
            <p:nvPr/>
          </p:nvSpPr>
          <p:spPr>
            <a:xfrm>
              <a:off x="2294869" y="4775829"/>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48" name="Hexagon 47">
              <a:extLst>
                <a:ext uri="{FF2B5EF4-FFF2-40B4-BE49-F238E27FC236}">
                  <a16:creationId xmlns:a16="http://schemas.microsoft.com/office/drawing/2014/main" id="{1EFEE054-CCB0-4215-4654-8C245D60D600}"/>
                </a:ext>
              </a:extLst>
            </p:cNvPr>
            <p:cNvSpPr/>
            <p:nvPr/>
          </p:nvSpPr>
          <p:spPr>
            <a:xfrm>
              <a:off x="2606872" y="4605604"/>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49" name="Hexagon 48">
              <a:extLst>
                <a:ext uri="{FF2B5EF4-FFF2-40B4-BE49-F238E27FC236}">
                  <a16:creationId xmlns:a16="http://schemas.microsoft.com/office/drawing/2014/main" id="{6B31C03E-A253-3BE7-2777-9A38D66F6305}"/>
                </a:ext>
              </a:extLst>
            </p:cNvPr>
            <p:cNvSpPr/>
            <p:nvPr/>
          </p:nvSpPr>
          <p:spPr>
            <a:xfrm>
              <a:off x="2920957" y="4430921"/>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sp>
          <p:nvSpPr>
            <p:cNvPr id="50" name="Hexagon 49">
              <a:extLst>
                <a:ext uri="{FF2B5EF4-FFF2-40B4-BE49-F238E27FC236}">
                  <a16:creationId xmlns:a16="http://schemas.microsoft.com/office/drawing/2014/main" id="{7A11C66D-ADC9-7409-79D7-687BFB60D310}"/>
                </a:ext>
              </a:extLst>
            </p:cNvPr>
            <p:cNvSpPr/>
            <p:nvPr/>
          </p:nvSpPr>
          <p:spPr>
            <a:xfrm>
              <a:off x="2294869" y="4435380"/>
              <a:ext cx="394919" cy="340448"/>
            </a:xfrm>
            <a:prstGeom prst="hexagon">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a:p>
          </p:txBody>
        </p:sp>
      </p:grpSp>
    </p:spTree>
    <p:extLst>
      <p:ext uri="{BB962C8B-B14F-4D97-AF65-F5344CB8AC3E}">
        <p14:creationId xmlns:p14="http://schemas.microsoft.com/office/powerpoint/2010/main" val="2614987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A6B99-A5E2-C463-03B6-1EA025FC1114}"/>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ECE7E45D-E5C0-046D-F536-EC9865396E68}"/>
              </a:ext>
            </a:extLst>
          </p:cNvPr>
          <p:cNvGrpSpPr/>
          <p:nvPr/>
        </p:nvGrpSpPr>
        <p:grpSpPr>
          <a:xfrm>
            <a:off x="-148950" y="2704698"/>
            <a:ext cx="6484892" cy="3477256"/>
            <a:chOff x="4210127" y="577066"/>
            <a:chExt cx="6885609" cy="3692124"/>
          </a:xfrm>
        </p:grpSpPr>
        <p:pic>
          <p:nvPicPr>
            <p:cNvPr id="10" name="Picture 9">
              <a:extLst>
                <a:ext uri="{FF2B5EF4-FFF2-40B4-BE49-F238E27FC236}">
                  <a16:creationId xmlns:a16="http://schemas.microsoft.com/office/drawing/2014/main" id="{7C206333-5197-DF6B-0A70-666D0D3DBE0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210127" y="577066"/>
              <a:ext cx="6885609" cy="3692124"/>
            </a:xfrm>
            <a:prstGeom prst="rect">
              <a:avLst/>
            </a:prstGeom>
            <a:effectLst/>
          </p:spPr>
        </p:pic>
        <p:pic>
          <p:nvPicPr>
            <p:cNvPr id="13" name="Picture 12" descr="A screenshot of a computer&#10;&#10;AI-generated content may be incorrect.">
              <a:extLst>
                <a:ext uri="{FF2B5EF4-FFF2-40B4-BE49-F238E27FC236}">
                  <a16:creationId xmlns:a16="http://schemas.microsoft.com/office/drawing/2014/main" id="{1687C011-1541-6761-1FBA-31CFC61F8B3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21019" y="739107"/>
              <a:ext cx="4944484" cy="3207133"/>
            </a:xfrm>
            <a:prstGeom prst="rect">
              <a:avLst/>
            </a:prstGeom>
          </p:spPr>
        </p:pic>
      </p:grpSp>
      <p:grpSp>
        <p:nvGrpSpPr>
          <p:cNvPr id="15" name="Group 14">
            <a:extLst>
              <a:ext uri="{FF2B5EF4-FFF2-40B4-BE49-F238E27FC236}">
                <a16:creationId xmlns:a16="http://schemas.microsoft.com/office/drawing/2014/main" id="{6640743D-AC6F-62F9-C375-A0C3ADC8C26D}"/>
              </a:ext>
            </a:extLst>
          </p:cNvPr>
          <p:cNvGrpSpPr/>
          <p:nvPr/>
        </p:nvGrpSpPr>
        <p:grpSpPr>
          <a:xfrm>
            <a:off x="5901073" y="2704698"/>
            <a:ext cx="6484892" cy="3477256"/>
            <a:chOff x="5460770" y="2397071"/>
            <a:chExt cx="6885609" cy="3692124"/>
          </a:xfrm>
        </p:grpSpPr>
        <p:pic>
          <p:nvPicPr>
            <p:cNvPr id="5" name="Picture 4">
              <a:extLst>
                <a:ext uri="{FF2B5EF4-FFF2-40B4-BE49-F238E27FC236}">
                  <a16:creationId xmlns:a16="http://schemas.microsoft.com/office/drawing/2014/main" id="{EAC4D3E0-6BC6-C5A4-58F3-9BE0A4CC53A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460770" y="2397071"/>
              <a:ext cx="6885609" cy="3692124"/>
            </a:xfrm>
            <a:prstGeom prst="rect">
              <a:avLst/>
            </a:prstGeom>
            <a:effectLst/>
          </p:spPr>
        </p:pic>
        <p:pic>
          <p:nvPicPr>
            <p:cNvPr id="7" name="Picture 6" descr="A screenshot of a computer with Padmanabhaswamy Temple in the background&#10;&#10;AI-generated content may be incorrect.">
              <a:extLst>
                <a:ext uri="{FF2B5EF4-FFF2-40B4-BE49-F238E27FC236}">
                  <a16:creationId xmlns:a16="http://schemas.microsoft.com/office/drawing/2014/main" id="{9F82DAD5-3F8A-4C24-02CC-D389AFF7AFE8}"/>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410127" y="2521420"/>
              <a:ext cx="5006019" cy="3384297"/>
            </a:xfrm>
            <a:prstGeom prst="rect">
              <a:avLst/>
            </a:prstGeom>
          </p:spPr>
        </p:pic>
      </p:grpSp>
      <p:sp>
        <p:nvSpPr>
          <p:cNvPr id="4" name="TextBox 3">
            <a:extLst>
              <a:ext uri="{FF2B5EF4-FFF2-40B4-BE49-F238E27FC236}">
                <a16:creationId xmlns:a16="http://schemas.microsoft.com/office/drawing/2014/main" id="{38AD861A-339E-B843-3C70-03BDAEFF34AF}"/>
              </a:ext>
            </a:extLst>
          </p:cNvPr>
          <p:cNvSpPr txBox="1"/>
          <p:nvPr/>
        </p:nvSpPr>
        <p:spPr>
          <a:xfrm>
            <a:off x="6131642" y="676046"/>
            <a:ext cx="6041764" cy="1483227"/>
          </a:xfrm>
          <a:prstGeom prst="rect">
            <a:avLst/>
          </a:prstGeom>
          <a:noFill/>
        </p:spPr>
        <p:txBody>
          <a:bodyPr wrap="square" lIns="91440" tIns="45720" rIns="91440" bIns="45720" numCol="1" anchor="t">
            <a:spAutoFit/>
          </a:bodyPr>
          <a:lstStyle/>
          <a:p>
            <a:pPr marL="285750" indent="-285750" algn="l" fontAlgn="base">
              <a:lnSpc>
                <a:spcPct val="150000"/>
              </a:lnSpc>
              <a:spcAft>
                <a:spcPts val="525"/>
              </a:spcAft>
              <a:buFont typeface="Arial" panose="020B0604020202020204" pitchFamily="34" charset="0"/>
              <a:buChar char="•"/>
            </a:pPr>
            <a:r>
              <a:rPr lang="en-US" sz="1400" b="1" i="0" u="none" strike="noStrike">
                <a:effectLst/>
                <a:latin typeface="Poppins"/>
                <a:cs typeface="Poppins"/>
              </a:rPr>
              <a:t>Instantly build audience </a:t>
            </a:r>
            <a:r>
              <a:rPr lang="en-US" sz="1400" b="1">
                <a:latin typeface="Poppins"/>
                <a:cs typeface="Poppins"/>
              </a:rPr>
              <a:t>m</a:t>
            </a:r>
            <a:r>
              <a:rPr lang="en-US" sz="1400" b="1" i="0" u="none" strike="noStrike">
                <a:effectLst/>
                <a:latin typeface="Poppins"/>
                <a:cs typeface="Poppins"/>
              </a:rPr>
              <a:t>odels</a:t>
            </a:r>
            <a:endParaRPr lang="en-US" b="1" i="0" u="none" strike="noStrike">
              <a:effectLst/>
              <a:latin typeface="Poppins"/>
              <a:cs typeface="Poppins"/>
            </a:endParaRPr>
          </a:p>
          <a:p>
            <a:pPr marL="285750" indent="-285750">
              <a:lnSpc>
                <a:spcPct val="150000"/>
              </a:lnSpc>
              <a:spcAft>
                <a:spcPts val="525"/>
              </a:spcAft>
              <a:buFont typeface="Arial" panose="020B0604020202020204" pitchFamily="34" charset="0"/>
              <a:buChar char="•"/>
            </a:pPr>
            <a:r>
              <a:rPr lang="en-US" sz="1400" b="1">
                <a:latin typeface="Poppins"/>
                <a:cs typeface="Poppins"/>
              </a:rPr>
              <a:t>Concepts emerge based on real-time media consumption</a:t>
            </a:r>
          </a:p>
          <a:p>
            <a:pPr marL="285750" indent="-285750">
              <a:lnSpc>
                <a:spcPct val="150000"/>
              </a:lnSpc>
              <a:buFont typeface="Arial" panose="020B0604020202020204" pitchFamily="34" charset="0"/>
              <a:buChar char="•"/>
            </a:pPr>
            <a:r>
              <a:rPr lang="en-US" sz="1400" b="1">
                <a:latin typeface="Poppins"/>
                <a:cs typeface="Poppins"/>
              </a:rPr>
              <a:t>Predictive AI audience discovery, identifying prospects before competitors see them</a:t>
            </a:r>
            <a:endParaRPr lang="en-US" b="1"/>
          </a:p>
        </p:txBody>
      </p:sp>
      <p:sp>
        <p:nvSpPr>
          <p:cNvPr id="9" name="TextBox 8">
            <a:extLst>
              <a:ext uri="{FF2B5EF4-FFF2-40B4-BE49-F238E27FC236}">
                <a16:creationId xmlns:a16="http://schemas.microsoft.com/office/drawing/2014/main" id="{F7B5BAD4-1597-4A81-6D43-429ADC68E53A}"/>
              </a:ext>
            </a:extLst>
          </p:cNvPr>
          <p:cNvSpPr txBox="1"/>
          <p:nvPr/>
        </p:nvSpPr>
        <p:spPr>
          <a:xfrm>
            <a:off x="316079" y="835834"/>
            <a:ext cx="5630798" cy="1569660"/>
          </a:xfrm>
          <a:prstGeom prst="rect">
            <a:avLst/>
          </a:prstGeom>
          <a:noFill/>
        </p:spPr>
        <p:txBody>
          <a:bodyPr wrap="square">
            <a:spAutoFit/>
          </a:bodyPr>
          <a:lstStyle/>
          <a:p>
            <a:pPr algn="ctr">
              <a:buNone/>
            </a:pPr>
            <a:r>
              <a:rPr lang="en-US" sz="4800" b="1">
                <a:solidFill>
                  <a:schemeClr val="accent4"/>
                </a:solidFill>
                <a:latin typeface="Poppins" pitchFamily="2" charset="77"/>
                <a:cs typeface="Poppins" pitchFamily="2" charset="77"/>
              </a:rPr>
              <a:t>The </a:t>
            </a:r>
            <a:r>
              <a:rPr lang="en-US" sz="4800" b="1" err="1">
                <a:solidFill>
                  <a:schemeClr val="accent4"/>
                </a:solidFill>
                <a:latin typeface="Poppins" pitchFamily="2" charset="77"/>
                <a:cs typeface="Poppins" pitchFamily="2" charset="77"/>
              </a:rPr>
              <a:t>IntentKey</a:t>
            </a:r>
            <a:r>
              <a:rPr lang="en-US" sz="4800" b="1">
                <a:solidFill>
                  <a:schemeClr val="accent4"/>
                </a:solidFill>
                <a:latin typeface="Poppins" pitchFamily="2" charset="77"/>
                <a:cs typeface="Poppins" pitchFamily="2" charset="77"/>
              </a:rPr>
              <a:t>® Platform</a:t>
            </a:r>
          </a:p>
        </p:txBody>
      </p:sp>
    </p:spTree>
    <p:extLst>
      <p:ext uri="{BB962C8B-B14F-4D97-AF65-F5344CB8AC3E}">
        <p14:creationId xmlns:p14="http://schemas.microsoft.com/office/powerpoint/2010/main" val="3705748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Small">
            <a:hlinkClick r:id="" action="ppaction://media"/>
            <a:extLst>
              <a:ext uri="{FF2B5EF4-FFF2-40B4-BE49-F238E27FC236}">
                <a16:creationId xmlns:a16="http://schemas.microsoft.com/office/drawing/2014/main" id="{5E245C82-5193-2B76-2CCF-15B7877A6B8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88" y="3174"/>
            <a:ext cx="12190412" cy="6857107"/>
          </a:xfrm>
          <a:prstGeom prst="rect">
            <a:avLst/>
          </a:prstGeom>
        </p:spPr>
      </p:pic>
    </p:spTree>
    <p:extLst>
      <p:ext uri="{BB962C8B-B14F-4D97-AF65-F5344CB8AC3E}">
        <p14:creationId xmlns:p14="http://schemas.microsoft.com/office/powerpoint/2010/main" val="399083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7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Theme-HONEY">
  <a:themeElements>
    <a:clrScheme name="Honeycomb">
      <a:dk1>
        <a:srgbClr val="000000"/>
      </a:dk1>
      <a:lt1>
        <a:srgbClr val="FFFFFF"/>
      </a:lt1>
      <a:dk2>
        <a:srgbClr val="909193"/>
      </a:dk2>
      <a:lt2>
        <a:srgbClr val="E7E6E6"/>
      </a:lt2>
      <a:accent1>
        <a:srgbClr val="E9AA07"/>
      </a:accent1>
      <a:accent2>
        <a:srgbClr val="9D7800"/>
      </a:accent2>
      <a:accent3>
        <a:srgbClr val="51422F"/>
      </a:accent3>
      <a:accent4>
        <a:srgbClr val="181930"/>
      </a:accent4>
      <a:accent5>
        <a:srgbClr val="ADDC96"/>
      </a:accent5>
      <a:accent6>
        <a:srgbClr val="EDE2C8"/>
      </a:accent6>
      <a:hlink>
        <a:srgbClr val="E9AA07"/>
      </a:hlink>
      <a:folHlink>
        <a:srgbClr val="9D78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HONEY" id="{9E030052-838E-8243-8A61-A3DCF3BD9131}" vid="{A89A8791-9778-6B43-8DC8-4824CD3B6D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184D3FE460891D4B91057DAD8F3434D2" ma:contentTypeVersion="26" ma:contentTypeDescription="Create a new document." ma:contentTypeScope="" ma:versionID="78081e93eb170bd2a56c2cdc6e25f5e3">
  <xsd:schema xmlns:xsd="http://www.w3.org/2001/XMLSchema" xmlns:xs="http://www.w3.org/2001/XMLSchema" xmlns:p="http://schemas.microsoft.com/office/2006/metadata/properties" xmlns:ns2="93a4fae1-c4a3-4026-80f8-faaba8bfacec" xmlns:ns3="3e55741e-268e-44f6-a29b-413306862f45" targetNamespace="http://schemas.microsoft.com/office/2006/metadata/properties" ma:root="true" ma:fieldsID="a3529ecb44b037c26f3f712dd3642562" ns2:_="" ns3:_="">
    <xsd:import namespace="93a4fae1-c4a3-4026-80f8-faaba8bfacec"/>
    <xsd:import namespace="3e55741e-268e-44f6-a29b-413306862f45"/>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2:SharedWithUsers" minOccurs="0"/>
                <xsd:element ref="ns2:SharedWithDetails"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a4fae1-c4a3-4026-80f8-faaba8bface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24" nillable="true" ma:displayName="Taxonomy Catch All Column" ma:hidden="true" ma:list="{a64306f8-df70-4fbf-9729-a22180f15ea9}" ma:internalName="TaxCatchAll" ma:showField="CatchAllData" ma:web="93a4fae1-c4a3-4026-80f8-faaba8bfacec">
      <xsd:complexType>
        <xsd:complexContent>
          <xsd:extension base="dms:MultiChoiceLookup">
            <xsd:sequence>
              <xsd:element name="Value" type="dms:Lookup" maxOccurs="unbounded" minOccurs="0" nillable="true"/>
            </xsd:sequence>
          </xsd:extension>
        </xsd:complexContent>
      </xsd:complex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e55741e-268e-44f6-a29b-413306862f45"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description="" ma:internalName="MediaServiceAutoTags" ma:readOnly="true">
      <xsd:simpleType>
        <xsd:restriction base="dms:Text"/>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ba19a47-b7d1-4821-92b7-2256093dec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3e55741e-268e-44f6-a29b-413306862f45">
      <Terms xmlns="http://schemas.microsoft.com/office/infopath/2007/PartnerControls"/>
    </lcf76f155ced4ddcb4097134ff3c332f>
    <TaxCatchAll xmlns="93a4fae1-c4a3-4026-80f8-faaba8bfacec" xsi:nil="true"/>
    <_dlc_DocId xmlns="93a4fae1-c4a3-4026-80f8-faaba8bfacec">ZHS4K2RQYRHU-728226486-35186</_dlc_DocId>
    <_dlc_DocIdUrl xmlns="93a4fae1-c4a3-4026-80f8-faaba8bfacec">
      <Url>https://inuvo.sharepoint.com/teams/corporate_marketing_team/_layouts/15/DocIdRedir.aspx?ID=ZHS4K2RQYRHU-728226486-35186</Url>
      <Description>ZHS4K2RQYRHU-728226486-35186</Description>
    </_dlc_DocIdUrl>
  </documentManagement>
</p:properties>
</file>

<file path=customXml/itemProps1.xml><?xml version="1.0" encoding="utf-8"?>
<ds:datastoreItem xmlns:ds="http://schemas.openxmlformats.org/officeDocument/2006/customXml" ds:itemID="{C6AC1DE9-3875-4141-8420-74FF59AF7861}">
  <ds:schemaRefs>
    <ds:schemaRef ds:uri="http://schemas.microsoft.com/sharepoint/events"/>
  </ds:schemaRefs>
</ds:datastoreItem>
</file>

<file path=customXml/itemProps2.xml><?xml version="1.0" encoding="utf-8"?>
<ds:datastoreItem xmlns:ds="http://schemas.openxmlformats.org/officeDocument/2006/customXml" ds:itemID="{B9616CA9-99EF-43C7-8EBA-A31B72FDA515}">
  <ds:schemaRefs>
    <ds:schemaRef ds:uri="3e55741e-268e-44f6-a29b-413306862f45"/>
    <ds:schemaRef ds:uri="93a4fae1-c4a3-4026-80f8-faaba8bface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D34E12D-7966-43BB-8EBB-6CDF1B8E82DF}">
  <ds:schemaRefs>
    <ds:schemaRef ds:uri="http://schemas.microsoft.com/sharepoint/v3/contenttype/forms"/>
  </ds:schemaRefs>
</ds:datastoreItem>
</file>

<file path=customXml/itemProps4.xml><?xml version="1.0" encoding="utf-8"?>
<ds:datastoreItem xmlns:ds="http://schemas.openxmlformats.org/officeDocument/2006/customXml" ds:itemID="{D2447B36-0DDB-4625-9E26-B622EDA0EE44}">
  <ds:schemaRefs>
    <ds:schemaRef ds:uri="3e55741e-268e-44f6-a29b-413306862f45"/>
    <ds:schemaRef ds:uri="93a4fae1-c4a3-4026-80f8-faaba8bface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65db15d4-3aee-4345-86df-2b6006ddf96f}" enabled="0" method="" siteId="{65db15d4-3aee-4345-86df-2b6006ddf96f}" removed="1"/>
</clbl:labelList>
</file>

<file path=docProps/app.xml><?xml version="1.0" encoding="utf-8"?>
<Properties xmlns="http://schemas.openxmlformats.org/officeDocument/2006/extended-properties" xmlns:vt="http://schemas.openxmlformats.org/officeDocument/2006/docPropsVTypes">
  <Template/>
  <TotalTime>4</TotalTime>
  <Words>1128</Words>
  <Application>Microsoft Macintosh PowerPoint</Application>
  <PresentationFormat>Widescreen</PresentationFormat>
  <Paragraphs>126</Paragraphs>
  <Slides>16</Slides>
  <Notes>11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Aptos</vt:lpstr>
      <vt:lpstr>Arial</vt:lpstr>
      <vt:lpstr>Calibri</vt:lpstr>
      <vt:lpstr>Poppins</vt:lpstr>
      <vt:lpstr>Poppins Medium</vt:lpstr>
      <vt:lpstr>Poppins SemiBold</vt:lpstr>
      <vt:lpstr>Theme-HONEY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Sabrina Cates</dc:creator>
  <cp:lastModifiedBy>Katie Cooper</cp:lastModifiedBy>
  <cp:revision>7</cp:revision>
  <dcterms:created xsi:type="dcterms:W3CDTF">2023-12-01T21:14:53Z</dcterms:created>
  <dcterms:modified xsi:type="dcterms:W3CDTF">2025-10-22T15:50:57Z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0x010100184D3FE460891D4B91057DAD8F3434D2</vt:lpwstr>
  </property>
  <property fmtid="{D5CDD505-2E9C-101B-9397-08002B2CF9AE}" pid="3" name="_dlc_DocIdItemGuid">
    <vt:lpwstr>e4e92079-c67e-43ce-94d1-58c4fbd7ac3f</vt:lpwstr>
  </property>
  <property fmtid="{D5CDD505-2E9C-101B-9397-08002B2CF9AE}" pid="4" name="MediaServiceImageTags">
    <vt:lpwstr/>
  </property>
</Properties>
</file>